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6337300" cy="9004300"/>
  <p:notesSz cx="6337300" cy="9004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15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5297" y="2791333"/>
            <a:ext cx="5386705" cy="18909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50595" y="5042408"/>
            <a:ext cx="4436110" cy="2251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16865" y="2070989"/>
            <a:ext cx="2756725" cy="5942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263709" y="2070989"/>
            <a:ext cx="2756725" cy="5942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66961" y="1675892"/>
            <a:ext cx="2840354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6865" y="2070989"/>
            <a:ext cx="5703570" cy="5942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154682" y="8373999"/>
            <a:ext cx="2027936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16865" y="8373999"/>
            <a:ext cx="1457579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562856" y="8373999"/>
            <a:ext cx="1457579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08victimes@inavem.org" TargetMode="External"/><Relationship Id="rId2" Type="http://schemas.openxmlformats.org/officeDocument/2006/relationships/hyperlink" Target="http://www.allo119.gouv.fr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justice.gouv.fr/aide-aux-victimes-10044/08victimes-12126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auxviolencessexuelles.com/maillage-therapeutique/" TargetMode="External"/><Relationship Id="rId2" Type="http://schemas.openxmlformats.org/officeDocument/2006/relationships/hyperlink" Target="http://stop-violences-femmes.gouv.fr/Les-numeros-d-ecoute-d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contact.maltraitances@ethiqueetsport.com" TargetMode="External"/><Relationship Id="rId4" Type="http://schemas.openxmlformats.org/officeDocument/2006/relationships/hyperlink" Target="http://www.stopauxviolencessexuelles.com/maillage-juridique-judiciair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-signalement.gouv.fr/" TargetMode="External"/><Relationship Id="rId2" Type="http://schemas.openxmlformats.org/officeDocument/2006/relationships/hyperlink" Target="http://www.netecoute.fr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ontact@contrelebizutage.fr" TargetMode="External"/><Relationship Id="rId5" Type="http://schemas.openxmlformats.org/officeDocument/2006/relationships/hyperlink" Target="https://www.internet-signalement.gouv.fr/PortailWeb/planets/SignalerEtapeInformer!load.action" TargetMode="External"/><Relationship Id="rId4" Type="http://schemas.openxmlformats.org/officeDocument/2006/relationships/hyperlink" Target="https://www.internet-signalement.gouv.fr/PortailWeb/planets/Accueil!input.actio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ignal-sports@sports.gouv.fr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26.xml"/><Relationship Id="rId5" Type="http://schemas.openxmlformats.org/officeDocument/2006/relationships/slide" Target="slide7.xml"/><Relationship Id="rId10" Type="http://schemas.openxmlformats.org/officeDocument/2006/relationships/slide" Target="slide23.xml"/><Relationship Id="rId4" Type="http://schemas.openxmlformats.org/officeDocument/2006/relationships/slide" Target="slide6.xml"/><Relationship Id="rId9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ignal-sports@sports.gouv.fr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rvice-public.fr/particuliers/vosdroits/F1837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rvice-public.fr/particuliers/vosdroits/F1837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s.gouv.fr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brinquin@sports.gouv.fr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o119.gouv.fr/" TargetMode="External"/><Relationship Id="rId2" Type="http://schemas.openxmlformats.org/officeDocument/2006/relationships/hyperlink" Target="http://www.contrelebizutage.fr/cncb_pictures/site/files/CNCB%20Plaquette%2030%2006%202017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allo119.gouv.fr/communication-documentation" TargetMode="External"/><Relationship Id="rId5" Type="http://schemas.openxmlformats.org/officeDocument/2006/relationships/hyperlink" Target="http://www.allo119.gouv.fr/sites/default/files/upload/content/documentation/plaquette_snated-def.pdf" TargetMode="External"/><Relationship Id="rId4" Type="http://schemas.openxmlformats.org/officeDocument/2006/relationships/hyperlink" Target="http://www.allo119.gouv.fr/sites/default/files/content/animation/animation_119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S.B1@sports.gouv.fr" TargetMode="External"/><Relationship Id="rId2" Type="http://schemas.openxmlformats.org/officeDocument/2006/relationships/hyperlink" Target="mailto:david.brinquin@sports.gouv.fr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336030" cy="9000490"/>
          </a:xfrm>
          <a:custGeom>
            <a:avLst/>
            <a:gdLst/>
            <a:ahLst/>
            <a:cxnLst/>
            <a:rect l="l" t="t" r="r" b="b"/>
            <a:pathLst>
              <a:path w="6336030" h="9000490">
                <a:moveTo>
                  <a:pt x="6336004" y="0"/>
                </a:moveTo>
                <a:lnTo>
                  <a:pt x="0" y="0"/>
                </a:lnTo>
                <a:lnTo>
                  <a:pt x="0" y="9000007"/>
                </a:lnTo>
                <a:lnTo>
                  <a:pt x="6336004" y="9000007"/>
                </a:lnTo>
                <a:lnTo>
                  <a:pt x="6336004" y="0"/>
                </a:lnTo>
                <a:close/>
              </a:path>
            </a:pathLst>
          </a:custGeom>
          <a:solidFill>
            <a:srgbClr val="E94C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19364" y="7716443"/>
            <a:ext cx="793750" cy="160020"/>
          </a:xfrm>
          <a:custGeom>
            <a:avLst/>
            <a:gdLst/>
            <a:ahLst/>
            <a:cxnLst/>
            <a:rect l="l" t="t" r="r" b="b"/>
            <a:pathLst>
              <a:path w="793750" h="160020">
                <a:moveTo>
                  <a:pt x="793242" y="0"/>
                </a:moveTo>
                <a:lnTo>
                  <a:pt x="0" y="0"/>
                </a:lnTo>
                <a:lnTo>
                  <a:pt x="0" y="159562"/>
                </a:lnTo>
                <a:lnTo>
                  <a:pt x="793242" y="159562"/>
                </a:lnTo>
                <a:lnTo>
                  <a:pt x="793242" y="0"/>
                </a:lnTo>
                <a:close/>
              </a:path>
            </a:pathLst>
          </a:custGeom>
          <a:solidFill>
            <a:srgbClr val="0F3F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19364" y="7926882"/>
            <a:ext cx="793750" cy="160020"/>
          </a:xfrm>
          <a:custGeom>
            <a:avLst/>
            <a:gdLst/>
            <a:ahLst/>
            <a:cxnLst/>
            <a:rect l="l" t="t" r="r" b="b"/>
            <a:pathLst>
              <a:path w="793750" h="160020">
                <a:moveTo>
                  <a:pt x="793242" y="0"/>
                </a:moveTo>
                <a:lnTo>
                  <a:pt x="0" y="0"/>
                </a:lnTo>
                <a:lnTo>
                  <a:pt x="0" y="159575"/>
                </a:lnTo>
                <a:lnTo>
                  <a:pt x="793242" y="159575"/>
                </a:lnTo>
                <a:lnTo>
                  <a:pt x="793242" y="0"/>
                </a:lnTo>
                <a:close/>
              </a:path>
            </a:pathLst>
          </a:custGeom>
          <a:solidFill>
            <a:srgbClr val="E300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18919" y="8135294"/>
            <a:ext cx="214782" cy="1337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878812" y="8134170"/>
            <a:ext cx="534670" cy="140970"/>
            <a:chOff x="1878812" y="8134170"/>
            <a:chExt cx="534670" cy="140970"/>
          </a:xfrm>
        </p:grpSpPr>
        <p:sp>
          <p:nvSpPr>
            <p:cNvPr id="7" name="object 7"/>
            <p:cNvSpPr/>
            <p:nvPr/>
          </p:nvSpPr>
          <p:spPr>
            <a:xfrm>
              <a:off x="1878812" y="8134170"/>
              <a:ext cx="293598" cy="1405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92451" y="8135294"/>
              <a:ext cx="98425" cy="1348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14232" y="8134170"/>
              <a:ext cx="98806" cy="13599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514197" y="7121880"/>
            <a:ext cx="893673" cy="11469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3003" y="8426207"/>
            <a:ext cx="1903755" cy="1299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87939" y="4429874"/>
            <a:ext cx="1846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i="1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050" i="1" spc="-15" baseline="31746" dirty="0">
                <a:solidFill>
                  <a:srgbClr val="FFFFFF"/>
                </a:solidFill>
                <a:latin typeface="Arial"/>
                <a:cs typeface="Arial"/>
              </a:rPr>
              <a:t>ème </a:t>
            </a:r>
            <a:r>
              <a:rPr sz="1200" i="1" spc="-10" dirty="0">
                <a:solidFill>
                  <a:srgbClr val="FFFFFF"/>
                </a:solidFill>
                <a:latin typeface="Arial"/>
                <a:cs typeface="Arial"/>
              </a:rPr>
              <a:t>édition </a:t>
            </a:r>
            <a:r>
              <a:rPr sz="1200" i="1" spc="-135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1200" i="1" spc="-40" dirty="0">
                <a:solidFill>
                  <a:srgbClr val="FFFFFF"/>
                </a:solidFill>
                <a:latin typeface="Arial"/>
                <a:cs typeface="Arial"/>
              </a:rPr>
              <a:t>Octobre</a:t>
            </a:r>
            <a:r>
              <a:rPr sz="1200" i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spc="35" dirty="0">
                <a:solidFill>
                  <a:srgbClr val="FFFFFF"/>
                </a:solidFill>
                <a:latin typeface="Arial"/>
                <a:cs typeface="Arial"/>
              </a:rPr>
              <a:t>2018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7000" y="3106077"/>
            <a:ext cx="5319395" cy="0"/>
          </a:xfrm>
          <a:custGeom>
            <a:avLst/>
            <a:gdLst/>
            <a:ahLst/>
            <a:cxnLst/>
            <a:rect l="l" t="t" r="r" b="b"/>
            <a:pathLst>
              <a:path w="5319395">
                <a:moveTo>
                  <a:pt x="0" y="0"/>
                </a:moveTo>
                <a:lnTo>
                  <a:pt x="5319001" y="0"/>
                </a:lnTo>
              </a:path>
            </a:pathLst>
          </a:custGeom>
          <a:ln w="1167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9558" y="3128949"/>
            <a:ext cx="5393690" cy="93916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98120" marR="5080" indent="-186055">
              <a:lnSpc>
                <a:spcPts val="3370"/>
              </a:lnSpc>
              <a:spcBef>
                <a:spcPts val="590"/>
              </a:spcBef>
            </a:pPr>
            <a:r>
              <a:rPr sz="3150" spc="-455" dirty="0">
                <a:solidFill>
                  <a:srgbClr val="FFFFFF"/>
                </a:solidFill>
                <a:latin typeface="Arial"/>
                <a:cs typeface="Arial"/>
              </a:rPr>
              <a:t>pour </a:t>
            </a:r>
            <a:r>
              <a:rPr sz="3150" spc="-515" dirty="0">
                <a:solidFill>
                  <a:srgbClr val="FFFFFF"/>
                </a:solidFill>
                <a:latin typeface="Arial"/>
                <a:cs typeface="Arial"/>
              </a:rPr>
              <a:t>mieux </a:t>
            </a:r>
            <a:r>
              <a:rPr sz="3150" spc="-430" dirty="0">
                <a:solidFill>
                  <a:srgbClr val="FFFFFF"/>
                </a:solidFill>
                <a:latin typeface="Arial"/>
                <a:cs typeface="Arial"/>
              </a:rPr>
              <a:t>prévenir </a:t>
            </a:r>
            <a:r>
              <a:rPr sz="3150" spc="-350" dirty="0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sz="3150" spc="-409" dirty="0">
                <a:solidFill>
                  <a:srgbClr val="FFFFFF"/>
                </a:solidFill>
                <a:latin typeface="Arial"/>
                <a:cs typeface="Arial"/>
              </a:rPr>
              <a:t>réagir </a:t>
            </a:r>
            <a:r>
              <a:rPr sz="3150" spc="-545" dirty="0">
                <a:solidFill>
                  <a:srgbClr val="FFFFFF"/>
                </a:solidFill>
                <a:latin typeface="Arial"/>
                <a:cs typeface="Arial"/>
              </a:rPr>
              <a:t>en </a:t>
            </a:r>
            <a:r>
              <a:rPr sz="3150" spc="-430" dirty="0">
                <a:solidFill>
                  <a:srgbClr val="FFFFFF"/>
                </a:solidFill>
                <a:latin typeface="Arial"/>
                <a:cs typeface="Arial"/>
              </a:rPr>
              <a:t>matière </a:t>
            </a:r>
            <a:r>
              <a:rPr sz="3150" spc="-525" dirty="0">
                <a:solidFill>
                  <a:srgbClr val="FFFFFF"/>
                </a:solidFill>
                <a:latin typeface="Arial"/>
                <a:cs typeface="Arial"/>
              </a:rPr>
              <a:t>de  </a:t>
            </a:r>
            <a:r>
              <a:rPr sz="3150" spc="-455" dirty="0">
                <a:solidFill>
                  <a:srgbClr val="FFFFFF"/>
                </a:solidFill>
                <a:latin typeface="Arial"/>
                <a:cs typeface="Arial"/>
              </a:rPr>
              <a:t>violences </a:t>
            </a:r>
            <a:r>
              <a:rPr sz="3150" spc="-505" dirty="0">
                <a:solidFill>
                  <a:srgbClr val="FFFFFF"/>
                </a:solidFill>
                <a:latin typeface="Arial"/>
                <a:cs typeface="Arial"/>
              </a:rPr>
              <a:t>à </a:t>
            </a:r>
            <a:r>
              <a:rPr sz="3150" spc="-430" dirty="0">
                <a:solidFill>
                  <a:srgbClr val="FFFFFF"/>
                </a:solidFill>
                <a:latin typeface="Arial"/>
                <a:cs typeface="Arial"/>
              </a:rPr>
              <a:t>caractère </a:t>
            </a:r>
            <a:r>
              <a:rPr sz="3150" spc="-495" dirty="0">
                <a:solidFill>
                  <a:srgbClr val="FFFFFF"/>
                </a:solidFill>
                <a:latin typeface="Arial"/>
                <a:cs typeface="Arial"/>
              </a:rPr>
              <a:t>sexuel </a:t>
            </a:r>
            <a:r>
              <a:rPr sz="3150" spc="-515" dirty="0">
                <a:solidFill>
                  <a:srgbClr val="FFFFFF"/>
                </a:solidFill>
                <a:latin typeface="Arial"/>
                <a:cs typeface="Arial"/>
              </a:rPr>
              <a:t>dans </a:t>
            </a:r>
            <a:r>
              <a:rPr sz="3150" spc="-345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3150" spc="-6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150" spc="-385" dirty="0">
                <a:solidFill>
                  <a:srgbClr val="FFFFFF"/>
                </a:solidFill>
                <a:latin typeface="Arial"/>
                <a:cs typeface="Arial"/>
              </a:rPr>
              <a:t>sport</a:t>
            </a:r>
            <a:endParaRPr sz="31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500" y="2372004"/>
            <a:ext cx="52349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7960">
              <a:lnSpc>
                <a:spcPct val="100000"/>
              </a:lnSpc>
              <a:spcBef>
                <a:spcPts val="100"/>
              </a:spcBef>
            </a:pPr>
            <a:r>
              <a:rPr sz="2000" spc="-585" dirty="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sz="2000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90" dirty="0">
                <a:solidFill>
                  <a:srgbClr val="FFFFFF"/>
                </a:solidFill>
                <a:latin typeface="Arial"/>
                <a:cs typeface="Arial"/>
              </a:rPr>
              <a:t>l’usage </a:t>
            </a:r>
            <a:r>
              <a:rPr sz="2000" spc="-350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2000" spc="-310" dirty="0">
                <a:solidFill>
                  <a:srgbClr val="FFFFFF"/>
                </a:solidFill>
                <a:latin typeface="Arial"/>
                <a:cs typeface="Arial"/>
              </a:rPr>
              <a:t>services </a:t>
            </a:r>
            <a:r>
              <a:rPr sz="2000" spc="-300" dirty="0">
                <a:solidFill>
                  <a:srgbClr val="FFFFFF"/>
                </a:solidFill>
                <a:latin typeface="Arial"/>
                <a:cs typeface="Arial"/>
              </a:rPr>
              <a:t>déconcentrés, </a:t>
            </a:r>
            <a:r>
              <a:rPr sz="2000" spc="-350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2000" spc="-275" dirty="0">
                <a:solidFill>
                  <a:srgbClr val="FFFFFF"/>
                </a:solidFill>
                <a:latin typeface="Arial"/>
                <a:cs typeface="Arial"/>
              </a:rPr>
              <a:t>fédérations </a:t>
            </a:r>
            <a:r>
              <a:rPr sz="2000" spc="-280" dirty="0">
                <a:solidFill>
                  <a:srgbClr val="FFFFFF"/>
                </a:solidFill>
                <a:latin typeface="Arial"/>
                <a:cs typeface="Arial"/>
              </a:rPr>
              <a:t>sportives </a:t>
            </a:r>
            <a:r>
              <a:rPr sz="2000" spc="-240" dirty="0">
                <a:solidFill>
                  <a:srgbClr val="FFFFFF"/>
                </a:solidFill>
                <a:latin typeface="Arial"/>
                <a:cs typeface="Arial"/>
              </a:rPr>
              <a:t>et  </a:t>
            </a:r>
            <a:r>
              <a:rPr sz="2000" spc="-350" dirty="0">
                <a:solidFill>
                  <a:srgbClr val="FFFFFF"/>
                </a:solidFill>
                <a:latin typeface="Arial"/>
                <a:cs typeface="Arial"/>
              </a:rPr>
              <a:t>des </a:t>
            </a:r>
            <a:r>
              <a:rPr sz="2000" spc="-295" dirty="0">
                <a:solidFill>
                  <a:srgbClr val="FFFFFF"/>
                </a:solidFill>
                <a:latin typeface="Arial"/>
                <a:cs typeface="Arial"/>
              </a:rPr>
              <a:t>établissements </a:t>
            </a:r>
            <a:r>
              <a:rPr sz="2000" spc="-254" dirty="0">
                <a:solidFill>
                  <a:srgbClr val="FFFFFF"/>
                </a:solidFill>
                <a:latin typeface="Arial"/>
                <a:cs typeface="Arial"/>
              </a:rPr>
              <a:t>publics </a:t>
            </a:r>
            <a:r>
              <a:rPr sz="2000" spc="-340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2000" spc="-270" dirty="0">
                <a:solidFill>
                  <a:srgbClr val="FFFFFF"/>
                </a:solidFill>
                <a:latin typeface="Arial"/>
                <a:cs typeface="Arial"/>
              </a:rPr>
              <a:t>formation </a:t>
            </a:r>
            <a:r>
              <a:rPr sz="2000" spc="-340" dirty="0">
                <a:solidFill>
                  <a:srgbClr val="FFFFFF"/>
                </a:solidFill>
                <a:latin typeface="Arial"/>
                <a:cs typeface="Arial"/>
              </a:rPr>
              <a:t>dans </a:t>
            </a:r>
            <a:r>
              <a:rPr sz="2000" spc="-22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2000" spc="-330" dirty="0">
                <a:solidFill>
                  <a:srgbClr val="FFFFFF"/>
                </a:solidFill>
                <a:latin typeface="Arial"/>
                <a:cs typeface="Arial"/>
              </a:rPr>
              <a:t>domaine </a:t>
            </a:r>
            <a:r>
              <a:rPr sz="2000" spc="-320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2000" spc="-4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54" dirty="0">
                <a:solidFill>
                  <a:srgbClr val="FFFFFF"/>
                </a:solidFill>
                <a:latin typeface="Arial"/>
                <a:cs typeface="Arial"/>
              </a:rPr>
              <a:t>sport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35" dirty="0"/>
              <a:t>Vade-mecum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302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11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002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0" y="9524"/>
                </a:moveTo>
                <a:lnTo>
                  <a:pt x="270001" y="9524"/>
                </a:lnTo>
                <a:lnTo>
                  <a:pt x="270001" y="0"/>
                </a:lnTo>
                <a:lnTo>
                  <a:pt x="0" y="0"/>
                </a:lnTo>
                <a:lnTo>
                  <a:pt x="0" y="9524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301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999" y="809574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5999" y="0"/>
                </a:lnTo>
              </a:path>
            </a:pathLst>
          </a:custGeom>
          <a:ln w="9525">
            <a:solidFill>
              <a:srgbClr val="BE11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7299" y="455510"/>
            <a:ext cx="4537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5" dirty="0">
                <a:solidFill>
                  <a:srgbClr val="598396"/>
                </a:solidFill>
                <a:latin typeface="Arial"/>
                <a:cs typeface="Arial"/>
              </a:rPr>
              <a:t>Fiche </a:t>
            </a:r>
            <a:r>
              <a:rPr sz="1400" spc="60" dirty="0">
                <a:solidFill>
                  <a:srgbClr val="598396"/>
                </a:solidFill>
                <a:latin typeface="Arial"/>
                <a:cs typeface="Arial"/>
              </a:rPr>
              <a:t>4 </a:t>
            </a:r>
            <a:r>
              <a:rPr sz="1400" spc="-160" dirty="0">
                <a:solidFill>
                  <a:srgbClr val="598396"/>
                </a:solidFill>
                <a:latin typeface="Arial"/>
                <a:cs typeface="Arial"/>
              </a:rPr>
              <a:t>-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Comment accompagner </a:t>
            </a:r>
            <a:r>
              <a:rPr sz="1800" b="1" spc="-15" dirty="0">
                <a:solidFill>
                  <a:srgbClr val="BE111F"/>
                </a:solidFill>
                <a:latin typeface="UnDotum"/>
                <a:cs typeface="UnDotum"/>
              </a:rPr>
              <a:t>les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victimes</a:t>
            </a:r>
            <a:r>
              <a:rPr sz="1800" b="1" spc="-285" dirty="0">
                <a:solidFill>
                  <a:srgbClr val="BE111F"/>
                </a:solidFill>
                <a:latin typeface="UnDotum"/>
                <a:cs typeface="UnDotum"/>
              </a:rPr>
              <a:t> </a:t>
            </a:r>
            <a:r>
              <a:rPr sz="1800" b="1" dirty="0">
                <a:solidFill>
                  <a:srgbClr val="BE111F"/>
                </a:solidFill>
                <a:latin typeface="UnDotum"/>
                <a:cs typeface="UnDotum"/>
              </a:rPr>
              <a:t>?</a:t>
            </a:r>
            <a:endParaRPr sz="18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172" y="1069517"/>
            <a:ext cx="5107305" cy="663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Il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5" dirty="0">
                <a:latin typeface="Arial"/>
                <a:cs typeface="Arial"/>
              </a:rPr>
              <a:t>important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mettre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5" dirty="0">
                <a:latin typeface="Arial"/>
                <a:cs typeface="Arial"/>
              </a:rPr>
              <a:t>la disposition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victime </a:t>
            </a:r>
            <a:r>
              <a:rPr sz="1000" spc="-25" dirty="0">
                <a:latin typeface="Arial"/>
                <a:cs typeface="Arial"/>
              </a:rPr>
              <a:t>un </a:t>
            </a:r>
            <a:r>
              <a:rPr sz="1000" dirty="0">
                <a:latin typeface="Arial"/>
                <a:cs typeface="Arial"/>
              </a:rPr>
              <a:t>dispositif </a:t>
            </a:r>
            <a:r>
              <a:rPr sz="1000" spc="-10" dirty="0">
                <a:latin typeface="Arial"/>
                <a:cs typeface="Arial"/>
              </a:rPr>
              <a:t>d’écoute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10" dirty="0">
                <a:latin typeface="Arial"/>
                <a:cs typeface="Arial"/>
              </a:rPr>
              <a:t>interne </a:t>
            </a:r>
            <a:r>
              <a:rPr sz="1000" spc="-5" dirty="0">
                <a:latin typeface="Arial"/>
                <a:cs typeface="Arial"/>
              </a:rPr>
              <a:t>puis,  </a:t>
            </a:r>
            <a:r>
              <a:rPr sz="1000" spc="15" dirty="0">
                <a:latin typeface="Arial"/>
                <a:cs typeface="Arial"/>
              </a:rPr>
              <a:t>si </a:t>
            </a:r>
            <a:r>
              <a:rPr sz="1000" spc="-5" dirty="0">
                <a:latin typeface="Arial"/>
                <a:cs typeface="Arial"/>
              </a:rPr>
              <a:t>elle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10" dirty="0">
                <a:latin typeface="Arial"/>
                <a:cs typeface="Arial"/>
              </a:rPr>
              <a:t>fait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demande ou </a:t>
            </a:r>
            <a:r>
              <a:rPr sz="1000" spc="15" dirty="0">
                <a:latin typeface="Arial"/>
                <a:cs typeface="Arial"/>
              </a:rPr>
              <a:t>si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dirty="0">
                <a:latin typeface="Arial"/>
                <a:cs typeface="Arial"/>
              </a:rPr>
              <a:t>situation </a:t>
            </a:r>
            <a:r>
              <a:rPr sz="1000" spc="-10" dirty="0">
                <a:latin typeface="Arial"/>
                <a:cs typeface="Arial"/>
              </a:rPr>
              <a:t>l’exige, </a:t>
            </a:r>
            <a:r>
              <a:rPr sz="1000" dirty="0">
                <a:latin typeface="Arial"/>
                <a:cs typeface="Arial"/>
              </a:rPr>
              <a:t>lui </a:t>
            </a:r>
            <a:r>
              <a:rPr sz="1000" spc="-20" dirty="0">
                <a:latin typeface="Arial"/>
                <a:cs typeface="Arial"/>
              </a:rPr>
              <a:t>proposer </a:t>
            </a:r>
            <a:r>
              <a:rPr sz="1000" spc="5" dirty="0">
                <a:latin typeface="Arial"/>
                <a:cs typeface="Arial"/>
              </a:rPr>
              <a:t>d’être </a:t>
            </a:r>
            <a:r>
              <a:rPr sz="1000" spc="-25" dirty="0">
                <a:latin typeface="Arial"/>
                <a:cs typeface="Arial"/>
              </a:rPr>
              <a:t>accompagnée </a:t>
            </a:r>
            <a:r>
              <a:rPr sz="1000" spc="-20" dirty="0">
                <a:latin typeface="Arial"/>
                <a:cs typeface="Arial"/>
              </a:rPr>
              <a:t>par </a:t>
            </a:r>
            <a:r>
              <a:rPr sz="1000" spc="-25" dirty="0">
                <a:latin typeface="Arial"/>
                <a:cs typeface="Arial"/>
              </a:rPr>
              <a:t>un  </a:t>
            </a:r>
            <a:r>
              <a:rPr sz="1000" spc="5" dirty="0">
                <a:latin typeface="Arial"/>
                <a:cs typeface="Arial"/>
              </a:rPr>
              <a:t>dispositif </a:t>
            </a:r>
            <a:r>
              <a:rPr sz="1000" spc="-15" dirty="0">
                <a:latin typeface="Arial"/>
                <a:cs typeface="Arial"/>
              </a:rPr>
              <a:t>extérieur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5" dirty="0">
                <a:latin typeface="Arial"/>
                <a:cs typeface="Arial"/>
              </a:rPr>
              <a:t>la structure </a:t>
            </a:r>
            <a:r>
              <a:rPr sz="1000" spc="-10" dirty="0">
                <a:latin typeface="Arial"/>
                <a:cs typeface="Arial"/>
              </a:rPr>
              <a:t>(notamment </a:t>
            </a:r>
            <a:r>
              <a:rPr sz="1000" dirty="0">
                <a:latin typeface="Arial"/>
                <a:cs typeface="Arial"/>
              </a:rPr>
              <a:t>associatif). </a:t>
            </a:r>
            <a:r>
              <a:rPr sz="1000" spc="-40" dirty="0">
                <a:latin typeface="Arial"/>
                <a:cs typeface="Arial"/>
              </a:rPr>
              <a:t>Voici </a:t>
            </a:r>
            <a:r>
              <a:rPr sz="1000" spc="-20" dirty="0">
                <a:latin typeface="Arial"/>
                <a:cs typeface="Arial"/>
              </a:rPr>
              <a:t>une </a:t>
            </a:r>
            <a:r>
              <a:rPr sz="1000" spc="10" dirty="0">
                <a:latin typeface="Arial"/>
                <a:cs typeface="Arial"/>
              </a:rPr>
              <a:t>liste </a:t>
            </a:r>
            <a:r>
              <a:rPr sz="1000" spc="-20" dirty="0">
                <a:latin typeface="Arial"/>
                <a:cs typeface="Arial"/>
              </a:rPr>
              <a:t>non exhaustive </a:t>
            </a:r>
            <a:r>
              <a:rPr sz="1000" spc="-25" dirty="0">
                <a:latin typeface="Arial"/>
                <a:cs typeface="Arial"/>
              </a:rPr>
              <a:t>de  </a:t>
            </a:r>
            <a:r>
              <a:rPr sz="1000" spc="-5" dirty="0">
                <a:latin typeface="Arial"/>
                <a:cs typeface="Arial"/>
              </a:rPr>
              <a:t>structures </a:t>
            </a:r>
            <a:r>
              <a:rPr sz="1000" spc="-10" dirty="0">
                <a:latin typeface="Arial"/>
                <a:cs typeface="Arial"/>
              </a:rPr>
              <a:t>spécialisées </a:t>
            </a:r>
            <a:r>
              <a:rPr sz="1000" spc="-25" dirty="0">
                <a:latin typeface="Arial"/>
                <a:cs typeface="Arial"/>
              </a:rPr>
              <a:t>au </a:t>
            </a:r>
            <a:r>
              <a:rPr sz="1000" spc="-30" dirty="0">
                <a:latin typeface="Arial"/>
                <a:cs typeface="Arial"/>
              </a:rPr>
              <a:t>niveau </a:t>
            </a:r>
            <a:r>
              <a:rPr sz="1000" spc="-10" dirty="0">
                <a:latin typeface="Arial"/>
                <a:cs typeface="Arial"/>
              </a:rPr>
              <a:t>national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15" dirty="0">
                <a:latin typeface="Arial"/>
                <a:cs typeface="Arial"/>
              </a:rPr>
              <a:t>matière </a:t>
            </a:r>
            <a:r>
              <a:rPr sz="1000" spc="-25" dirty="0">
                <a:latin typeface="Arial"/>
                <a:cs typeface="Arial"/>
              </a:rPr>
              <a:t>de prévention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20" dirty="0">
                <a:latin typeface="Arial"/>
                <a:cs typeface="Arial"/>
              </a:rPr>
              <a:t>violences à caractère  </a:t>
            </a:r>
            <a:r>
              <a:rPr sz="1000" spc="-25" dirty="0">
                <a:latin typeface="Arial"/>
                <a:cs typeface="Arial"/>
              </a:rPr>
              <a:t>sexuel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bizutage.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205104" marR="114300" indent="-193040">
              <a:lnSpc>
                <a:spcPct val="100000"/>
              </a:lnSpc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1-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Qui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contacter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pour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aider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une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victime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de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violences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dirty="0">
                <a:solidFill>
                  <a:srgbClr val="598396"/>
                </a:solidFill>
                <a:latin typeface="UnDotum"/>
                <a:cs typeface="UnDotum"/>
              </a:rPr>
              <a:t>à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caractère  sexuel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dirty="0">
                <a:solidFill>
                  <a:srgbClr val="598396"/>
                </a:solidFill>
                <a:latin typeface="UnDotum"/>
                <a:cs typeface="UnDotum"/>
              </a:rPr>
              <a:t>?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</a:pPr>
            <a:r>
              <a:rPr sz="1200" spc="-50" dirty="0">
                <a:solidFill>
                  <a:srgbClr val="598396"/>
                </a:solidFill>
                <a:latin typeface="Arial"/>
                <a:cs typeface="Arial"/>
              </a:rPr>
              <a:t>1-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Snated </a:t>
            </a:r>
            <a:r>
              <a:rPr sz="1200" spc="-140" dirty="0">
                <a:solidFill>
                  <a:srgbClr val="598396"/>
                </a:solidFill>
                <a:latin typeface="Arial"/>
                <a:cs typeface="Arial"/>
              </a:rPr>
              <a:t>- </a:t>
            </a:r>
            <a:r>
              <a:rPr sz="1200" spc="-45" dirty="0">
                <a:solidFill>
                  <a:srgbClr val="598396"/>
                </a:solidFill>
                <a:latin typeface="Arial"/>
                <a:cs typeface="Arial"/>
              </a:rPr>
              <a:t>Enfance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en </a:t>
            </a:r>
            <a:r>
              <a:rPr sz="1200" spc="-40" dirty="0">
                <a:solidFill>
                  <a:srgbClr val="598396"/>
                </a:solidFill>
                <a:latin typeface="Arial"/>
                <a:cs typeface="Arial"/>
              </a:rPr>
              <a:t>danger </a:t>
            </a:r>
            <a:r>
              <a:rPr sz="1200" spc="-140" dirty="0">
                <a:solidFill>
                  <a:srgbClr val="598396"/>
                </a:solidFill>
                <a:latin typeface="Arial"/>
                <a:cs typeface="Arial"/>
              </a:rPr>
              <a:t>- </a:t>
            </a:r>
            <a:r>
              <a:rPr sz="1200" spc="-45" dirty="0">
                <a:solidFill>
                  <a:srgbClr val="598396"/>
                </a:solidFill>
                <a:latin typeface="Arial"/>
                <a:cs typeface="Arial"/>
              </a:rPr>
              <a:t>N°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téléphone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d’urgence </a:t>
            </a:r>
            <a:r>
              <a:rPr sz="1200" spc="25" dirty="0">
                <a:solidFill>
                  <a:srgbClr val="598396"/>
                </a:solidFill>
                <a:latin typeface="Arial"/>
                <a:cs typeface="Arial"/>
              </a:rPr>
              <a:t>:</a:t>
            </a:r>
            <a:r>
              <a:rPr sz="1200" spc="-18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598396"/>
                </a:solidFill>
                <a:latin typeface="Arial"/>
                <a:cs typeface="Arial"/>
              </a:rPr>
              <a:t>119</a:t>
            </a:r>
            <a:endParaRPr sz="1200">
              <a:latin typeface="Arial"/>
              <a:cs typeface="Arial"/>
            </a:endParaRPr>
          </a:p>
          <a:p>
            <a:pPr marL="12700" marR="10160" algn="just">
              <a:lnSpc>
                <a:spcPct val="100000"/>
              </a:lnSpc>
              <a:spcBef>
                <a:spcPts val="525"/>
              </a:spcBef>
            </a:pPr>
            <a:r>
              <a:rPr sz="1000" spc="-40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Service </a:t>
            </a:r>
            <a:r>
              <a:rPr sz="1000" spc="-5" dirty="0">
                <a:latin typeface="Arial"/>
                <a:cs typeface="Arial"/>
              </a:rPr>
              <a:t>national d’accueil </a:t>
            </a:r>
            <a:r>
              <a:rPr sz="1000" spc="-15" dirty="0">
                <a:latin typeface="Arial"/>
                <a:cs typeface="Arial"/>
              </a:rPr>
              <a:t>téléphonique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l’enfance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-30" dirty="0">
                <a:latin typeface="Arial"/>
                <a:cs typeface="Arial"/>
              </a:rPr>
              <a:t>danger </a:t>
            </a:r>
            <a:r>
              <a:rPr sz="1000" spc="-85" dirty="0">
                <a:latin typeface="Arial"/>
                <a:cs typeface="Arial"/>
              </a:rPr>
              <a:t>(SNATED) </a:t>
            </a:r>
            <a:r>
              <a:rPr sz="1000" spc="10" dirty="0">
                <a:latin typeface="Arial"/>
                <a:cs typeface="Arial"/>
              </a:rPr>
              <a:t>est </a:t>
            </a:r>
            <a:r>
              <a:rPr sz="1000" spc="-10" dirty="0">
                <a:latin typeface="Arial"/>
                <a:cs typeface="Arial"/>
              </a:rPr>
              <a:t>accessible  sans interruption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5" dirty="0">
                <a:latin typeface="Arial"/>
                <a:cs typeface="Arial"/>
              </a:rPr>
              <a:t>numéro </a:t>
            </a:r>
            <a:r>
              <a:rPr sz="1000" spc="-10" dirty="0">
                <a:latin typeface="Arial"/>
                <a:cs typeface="Arial"/>
              </a:rPr>
              <a:t>national </a:t>
            </a:r>
            <a:r>
              <a:rPr sz="1000" spc="-20" dirty="0">
                <a:latin typeface="Arial"/>
                <a:cs typeface="Arial"/>
              </a:rPr>
              <a:t>d’urgence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119.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0160" algn="just">
              <a:lnSpc>
                <a:spcPct val="100000"/>
              </a:lnSpc>
            </a:pPr>
            <a:r>
              <a:rPr sz="1000" spc="50" dirty="0">
                <a:latin typeface="Arial"/>
                <a:cs typeface="Arial"/>
              </a:rPr>
              <a:t>ce </a:t>
            </a:r>
            <a:r>
              <a:rPr sz="1000" spc="-20" dirty="0">
                <a:latin typeface="Arial"/>
                <a:cs typeface="Arial"/>
              </a:rPr>
              <a:t>numéro </a:t>
            </a:r>
            <a:r>
              <a:rPr sz="1000" spc="15" dirty="0">
                <a:latin typeface="Arial"/>
                <a:cs typeface="Arial"/>
              </a:rPr>
              <a:t>est </a:t>
            </a:r>
            <a:r>
              <a:rPr sz="1000" dirty="0">
                <a:latin typeface="Arial"/>
                <a:cs typeface="Arial"/>
              </a:rPr>
              <a:t>gratuit </a:t>
            </a:r>
            <a:r>
              <a:rPr sz="1000" spc="-15" dirty="0">
                <a:latin typeface="Arial"/>
                <a:cs typeface="Arial"/>
              </a:rPr>
              <a:t>(quel </a:t>
            </a:r>
            <a:r>
              <a:rPr sz="1000" spc="-20" dirty="0">
                <a:latin typeface="Arial"/>
                <a:cs typeface="Arial"/>
              </a:rPr>
              <a:t>que </a:t>
            </a:r>
            <a:r>
              <a:rPr sz="1000" spc="15" dirty="0">
                <a:latin typeface="Arial"/>
                <a:cs typeface="Arial"/>
              </a:rPr>
              <a:t>soit </a:t>
            </a:r>
            <a:r>
              <a:rPr sz="1000" dirty="0">
                <a:latin typeface="Arial"/>
                <a:cs typeface="Arial"/>
              </a:rPr>
              <a:t>la </a:t>
            </a:r>
            <a:r>
              <a:rPr sz="1000" spc="-25" dirty="0">
                <a:latin typeface="Arial"/>
                <a:cs typeface="Arial"/>
              </a:rPr>
              <a:t>provenance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l’appel </a:t>
            </a:r>
            <a:r>
              <a:rPr sz="1000" spc="-80" dirty="0">
                <a:latin typeface="Arial"/>
                <a:cs typeface="Arial"/>
              </a:rPr>
              <a:t>y </a:t>
            </a:r>
            <a:r>
              <a:rPr sz="1000" spc="-10" dirty="0">
                <a:latin typeface="Arial"/>
                <a:cs typeface="Arial"/>
              </a:rPr>
              <a:t>compris </a:t>
            </a:r>
            <a:r>
              <a:rPr sz="1000" spc="5" dirty="0">
                <a:latin typeface="Arial"/>
                <a:cs typeface="Arial"/>
              </a:rPr>
              <a:t>d’un </a:t>
            </a:r>
            <a:r>
              <a:rPr sz="1000" spc="-10" dirty="0">
                <a:latin typeface="Arial"/>
                <a:cs typeface="Arial"/>
              </a:rPr>
              <a:t>téléphone  </a:t>
            </a:r>
            <a:r>
              <a:rPr sz="1000" spc="-5" dirty="0">
                <a:latin typeface="Arial"/>
                <a:cs typeface="Arial"/>
              </a:rPr>
              <a:t>portable. </a:t>
            </a:r>
            <a:r>
              <a:rPr sz="1000" spc="-25" dirty="0">
                <a:latin typeface="Arial"/>
                <a:cs typeface="Arial"/>
              </a:rPr>
              <a:t>L’appel </a:t>
            </a:r>
            <a:r>
              <a:rPr sz="1000" spc="-15" dirty="0">
                <a:latin typeface="Arial"/>
                <a:cs typeface="Arial"/>
              </a:rPr>
              <a:t>n’apparaît pas </a:t>
            </a:r>
            <a:r>
              <a:rPr sz="1000" spc="-1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facture téléphonique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0" dirty="0">
                <a:latin typeface="Arial"/>
                <a:cs typeface="Arial"/>
              </a:rPr>
              <a:t>l’échange </a:t>
            </a:r>
            <a:r>
              <a:rPr sz="1000" spc="-5" dirty="0">
                <a:latin typeface="Arial"/>
                <a:cs typeface="Arial"/>
              </a:rPr>
              <a:t>reste </a:t>
            </a:r>
            <a:r>
              <a:rPr sz="1000" spc="-10" dirty="0">
                <a:latin typeface="Arial"/>
                <a:cs typeface="Arial"/>
              </a:rPr>
              <a:t>confidentiel. </a:t>
            </a:r>
            <a:r>
              <a:rPr sz="1000" spc="-5" dirty="0">
                <a:latin typeface="Arial"/>
                <a:cs typeface="Arial"/>
              </a:rPr>
              <a:t>Il 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15" dirty="0">
                <a:latin typeface="Arial"/>
                <a:cs typeface="Arial"/>
              </a:rPr>
              <a:t>disponible </a:t>
            </a:r>
            <a:r>
              <a:rPr sz="1000" spc="70" dirty="0">
                <a:latin typeface="Arial"/>
                <a:cs typeface="Arial"/>
              </a:rPr>
              <a:t>24h/24h,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7J/7J.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2700" algn="just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mineurs </a:t>
            </a:r>
            <a:r>
              <a:rPr sz="1000" spc="-25" dirty="0">
                <a:latin typeface="Arial"/>
                <a:cs typeface="Arial"/>
              </a:rPr>
              <a:t>peuvent </a:t>
            </a:r>
            <a:r>
              <a:rPr sz="1000" spc="-20" dirty="0">
                <a:latin typeface="Arial"/>
                <a:cs typeface="Arial"/>
              </a:rPr>
              <a:t>appeler </a:t>
            </a:r>
            <a:r>
              <a:rPr sz="1000" spc="-10" dirty="0">
                <a:latin typeface="Arial"/>
                <a:cs typeface="Arial"/>
              </a:rPr>
              <a:t>mais </a:t>
            </a:r>
            <a:r>
              <a:rPr sz="1000" spc="-20" dirty="0">
                <a:latin typeface="Arial"/>
                <a:cs typeface="Arial"/>
              </a:rPr>
              <a:t>également </a:t>
            </a:r>
            <a:r>
              <a:rPr sz="1000" spc="-5" dirty="0">
                <a:latin typeface="Arial"/>
                <a:cs typeface="Arial"/>
              </a:rPr>
              <a:t>toute </a:t>
            </a:r>
            <a:r>
              <a:rPr sz="1000" spc="-20" dirty="0">
                <a:latin typeface="Arial"/>
                <a:cs typeface="Arial"/>
              </a:rPr>
              <a:t>personne </a:t>
            </a:r>
            <a:r>
              <a:rPr sz="1000" spc="-10" dirty="0">
                <a:latin typeface="Arial"/>
                <a:cs typeface="Arial"/>
              </a:rPr>
              <a:t>adulte </a:t>
            </a:r>
            <a:r>
              <a:rPr sz="1000" spc="-15" dirty="0">
                <a:latin typeface="Arial"/>
                <a:cs typeface="Arial"/>
              </a:rPr>
              <a:t>qui </a:t>
            </a:r>
            <a:r>
              <a:rPr sz="1000" spc="-10" dirty="0">
                <a:latin typeface="Arial"/>
                <a:cs typeface="Arial"/>
              </a:rPr>
              <a:t>aurait </a:t>
            </a:r>
            <a:r>
              <a:rPr sz="1000" spc="-20" dirty="0">
                <a:latin typeface="Arial"/>
                <a:cs typeface="Arial"/>
              </a:rPr>
              <a:t>connaissance  de </a:t>
            </a:r>
            <a:r>
              <a:rPr sz="1000" spc="-5" dirty="0">
                <a:latin typeface="Arial"/>
                <a:cs typeface="Arial"/>
              </a:rPr>
              <a:t>comportements </a:t>
            </a:r>
            <a:r>
              <a:rPr sz="1000" spc="-10" dirty="0">
                <a:latin typeface="Arial"/>
                <a:cs typeface="Arial"/>
              </a:rPr>
              <a:t>répréhensibles </a:t>
            </a:r>
            <a:r>
              <a:rPr sz="1000" spc="-35" dirty="0">
                <a:latin typeface="Arial"/>
                <a:cs typeface="Arial"/>
              </a:rPr>
              <a:t>vis-à-vis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mineurs (parents, </a:t>
            </a:r>
            <a:r>
              <a:rPr sz="1000" spc="-10" dirty="0">
                <a:latin typeface="Arial"/>
                <a:cs typeface="Arial"/>
              </a:rPr>
              <a:t>personnel </a:t>
            </a:r>
            <a:r>
              <a:rPr sz="1000" dirty="0">
                <a:latin typeface="Arial"/>
                <a:cs typeface="Arial"/>
              </a:rPr>
              <a:t>établissement  </a:t>
            </a:r>
            <a:r>
              <a:rPr sz="1000" spc="5" dirty="0">
                <a:latin typeface="Arial"/>
                <a:cs typeface="Arial"/>
              </a:rPr>
              <a:t>sportif </a:t>
            </a:r>
            <a:r>
              <a:rPr sz="1000" spc="-25" dirty="0">
                <a:latin typeface="Arial"/>
                <a:cs typeface="Arial"/>
              </a:rPr>
              <a:t>comme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50" dirty="0">
                <a:latin typeface="Arial"/>
                <a:cs typeface="Arial"/>
              </a:rPr>
              <a:t>cREPS,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personnel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20" dirty="0">
                <a:latin typeface="Arial"/>
                <a:cs typeface="Arial"/>
              </a:rPr>
              <a:t>club</a:t>
            </a:r>
            <a:r>
              <a:rPr sz="1000" spc="-1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sportif…).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spc="-15" dirty="0">
                <a:latin typeface="UnDotum"/>
                <a:cs typeface="UnDotum"/>
              </a:rPr>
              <a:t>Pour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en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savoir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plus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sur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le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n°</a:t>
            </a:r>
            <a:r>
              <a:rPr sz="1000" b="1" spc="-4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119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consultez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lien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suivant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u="sng" spc="10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2"/>
              </a:rPr>
              <a:t>http://www.allo119.gouv.fr/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50" dirty="0">
                <a:solidFill>
                  <a:srgbClr val="598396"/>
                </a:solidFill>
                <a:latin typeface="Arial"/>
                <a:cs typeface="Arial"/>
              </a:rPr>
              <a:t>2- </a:t>
            </a:r>
            <a:r>
              <a:rPr sz="1200" spc="-45" dirty="0">
                <a:solidFill>
                  <a:srgbClr val="598396"/>
                </a:solidFill>
                <a:latin typeface="Arial"/>
                <a:cs typeface="Arial"/>
              </a:rPr>
              <a:t>N° </a:t>
            </a:r>
            <a:r>
              <a:rPr sz="1200" spc="-15" dirty="0">
                <a:solidFill>
                  <a:srgbClr val="598396"/>
                </a:solidFill>
                <a:latin typeface="Arial"/>
                <a:cs typeface="Arial"/>
              </a:rPr>
              <a:t>national </a:t>
            </a:r>
            <a:r>
              <a:rPr sz="1200" spc="25" dirty="0">
                <a:solidFill>
                  <a:srgbClr val="598396"/>
                </a:solidFill>
                <a:latin typeface="Arial"/>
                <a:cs typeface="Arial"/>
              </a:rPr>
              <a:t>: </a:t>
            </a:r>
            <a:r>
              <a:rPr sz="1200" spc="-190" dirty="0">
                <a:solidFill>
                  <a:srgbClr val="598396"/>
                </a:solidFill>
                <a:latin typeface="Arial"/>
                <a:cs typeface="Arial"/>
              </a:rPr>
              <a:t>« </a:t>
            </a:r>
            <a:r>
              <a:rPr sz="1200" spc="-40" dirty="0">
                <a:solidFill>
                  <a:srgbClr val="598396"/>
                </a:solidFill>
                <a:latin typeface="Arial"/>
                <a:cs typeface="Arial"/>
              </a:rPr>
              <a:t>08VIcTIMES </a:t>
            </a:r>
            <a:r>
              <a:rPr sz="1200" spc="-190" dirty="0">
                <a:solidFill>
                  <a:srgbClr val="598396"/>
                </a:solidFill>
                <a:latin typeface="Arial"/>
                <a:cs typeface="Arial"/>
              </a:rPr>
              <a:t>» </a:t>
            </a:r>
            <a:r>
              <a:rPr sz="1200" spc="10" dirty="0">
                <a:solidFill>
                  <a:srgbClr val="598396"/>
                </a:solidFill>
                <a:latin typeface="Arial"/>
                <a:cs typeface="Arial"/>
              </a:rPr>
              <a:t>(08 </a:t>
            </a:r>
            <a:r>
              <a:rPr sz="1200" spc="40" dirty="0">
                <a:solidFill>
                  <a:srgbClr val="598396"/>
                </a:solidFill>
                <a:latin typeface="Arial"/>
                <a:cs typeface="Arial"/>
              </a:rPr>
              <a:t>842 846</a:t>
            </a:r>
            <a:r>
              <a:rPr sz="1200" spc="-190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598396"/>
                </a:solidFill>
                <a:latin typeface="Arial"/>
                <a:cs typeface="Arial"/>
              </a:rPr>
              <a:t>37)</a:t>
            </a:r>
            <a:endParaRPr sz="1200">
              <a:latin typeface="Arial"/>
              <a:cs typeface="Arial"/>
            </a:endParaRPr>
          </a:p>
          <a:p>
            <a:pPr marL="12700" marR="8255" algn="just">
              <a:lnSpc>
                <a:spcPct val="100000"/>
              </a:lnSpc>
              <a:spcBef>
                <a:spcPts val="530"/>
              </a:spcBef>
            </a:pPr>
            <a:r>
              <a:rPr sz="1000" spc="-40" dirty="0">
                <a:latin typeface="Arial"/>
                <a:cs typeface="Arial"/>
              </a:rPr>
              <a:t>Le </a:t>
            </a:r>
            <a:r>
              <a:rPr sz="1000" spc="-30" dirty="0">
                <a:latin typeface="Arial"/>
                <a:cs typeface="Arial"/>
              </a:rPr>
              <a:t>08VIcTIMES </a:t>
            </a:r>
            <a:r>
              <a:rPr sz="1000" dirty="0">
                <a:latin typeface="Arial"/>
                <a:cs typeface="Arial"/>
              </a:rPr>
              <a:t>(soit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40" dirty="0">
                <a:latin typeface="Arial"/>
                <a:cs typeface="Arial"/>
              </a:rPr>
              <a:t>08 842 846 37 </a:t>
            </a:r>
            <a:r>
              <a:rPr sz="1000" spc="20" dirty="0">
                <a:latin typeface="Arial"/>
                <a:cs typeface="Arial"/>
              </a:rPr>
              <a:t>: </a:t>
            </a:r>
            <a:r>
              <a:rPr sz="1000" spc="40" dirty="0">
                <a:latin typeface="Arial"/>
                <a:cs typeface="Arial"/>
              </a:rPr>
              <a:t>08 </a:t>
            </a:r>
            <a:r>
              <a:rPr sz="1000" spc="15" dirty="0">
                <a:latin typeface="Arial"/>
                <a:cs typeface="Arial"/>
              </a:rPr>
              <a:t>+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25" dirty="0">
                <a:latin typeface="Arial"/>
                <a:cs typeface="Arial"/>
              </a:rPr>
              <a:t>chaque </a:t>
            </a:r>
            <a:r>
              <a:rPr sz="1000" spc="5" dirty="0">
                <a:latin typeface="Arial"/>
                <a:cs typeface="Arial"/>
              </a:rPr>
              <a:t>lettre </a:t>
            </a:r>
            <a:r>
              <a:rPr sz="1000" spc="-20" dirty="0">
                <a:latin typeface="Arial"/>
                <a:cs typeface="Arial"/>
              </a:rPr>
              <a:t>correspond un </a:t>
            </a:r>
            <a:r>
              <a:rPr sz="1000" spc="-5" dirty="0">
                <a:latin typeface="Arial"/>
                <a:cs typeface="Arial"/>
              </a:rPr>
              <a:t>chiffre </a:t>
            </a:r>
            <a:r>
              <a:rPr sz="1000" spc="-1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le  </a:t>
            </a:r>
            <a:r>
              <a:rPr sz="1000" spc="-25" dirty="0">
                <a:latin typeface="Arial"/>
                <a:cs typeface="Arial"/>
              </a:rPr>
              <a:t>clavier du </a:t>
            </a:r>
            <a:r>
              <a:rPr sz="1000" spc="-20" dirty="0">
                <a:latin typeface="Arial"/>
                <a:cs typeface="Arial"/>
              </a:rPr>
              <a:t>téléphone)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25" dirty="0">
                <a:latin typeface="Arial"/>
                <a:cs typeface="Arial"/>
              </a:rPr>
              <a:t>un numéro non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surtaxé.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000" spc="-35" dirty="0">
                <a:latin typeface="Arial"/>
                <a:cs typeface="Arial"/>
              </a:rPr>
              <a:t>Numéro </a:t>
            </a:r>
            <a:r>
              <a:rPr sz="1000" spc="-15" dirty="0">
                <a:latin typeface="Arial"/>
                <a:cs typeface="Arial"/>
              </a:rPr>
              <a:t>disponible </a:t>
            </a:r>
            <a:r>
              <a:rPr sz="1000" spc="40" dirty="0">
                <a:latin typeface="Arial"/>
                <a:cs typeface="Arial"/>
              </a:rPr>
              <a:t>7 </a:t>
            </a:r>
            <a:r>
              <a:rPr sz="1000" spc="-15" dirty="0">
                <a:latin typeface="Arial"/>
                <a:cs typeface="Arial"/>
              </a:rPr>
              <a:t>jours </a:t>
            </a:r>
            <a:r>
              <a:rPr sz="1000" spc="-10" dirty="0">
                <a:latin typeface="Arial"/>
                <a:cs typeface="Arial"/>
              </a:rPr>
              <a:t>sur </a:t>
            </a:r>
            <a:r>
              <a:rPr sz="1000" spc="40" dirty="0">
                <a:latin typeface="Arial"/>
                <a:cs typeface="Arial"/>
              </a:rPr>
              <a:t>7</a:t>
            </a:r>
            <a:r>
              <a:rPr sz="1000" spc="-19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9h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10" dirty="0">
                <a:latin typeface="Arial"/>
                <a:cs typeface="Arial"/>
              </a:rPr>
              <a:t>21h.</a:t>
            </a: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000" spc="-70" dirty="0">
                <a:latin typeface="Arial"/>
                <a:cs typeface="Arial"/>
              </a:rPr>
              <a:t>En </a:t>
            </a:r>
            <a:r>
              <a:rPr sz="1000" spc="-20" dirty="0">
                <a:latin typeface="Arial"/>
                <a:cs typeface="Arial"/>
              </a:rPr>
              <a:t>dehors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ces </a:t>
            </a:r>
            <a:r>
              <a:rPr sz="1000" spc="-20" dirty="0">
                <a:latin typeface="Arial"/>
                <a:cs typeface="Arial"/>
              </a:rPr>
              <a:t>horaires </a:t>
            </a:r>
            <a:r>
              <a:rPr sz="1000" spc="20" dirty="0">
                <a:latin typeface="Arial"/>
                <a:cs typeface="Arial"/>
              </a:rPr>
              <a:t>: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u="sng" spc="-30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3"/>
              </a:rPr>
              <a:t>08victimes@inavem.org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000" spc="40" dirty="0">
                <a:latin typeface="Arial"/>
                <a:cs typeface="Arial"/>
              </a:rPr>
              <a:t>c’est </a:t>
            </a:r>
            <a:r>
              <a:rPr sz="1000" dirty="0">
                <a:latin typeface="Arial"/>
                <a:cs typeface="Arial"/>
              </a:rPr>
              <a:t>surtout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0"/>
              </a:spcBef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un </a:t>
            </a:r>
            <a:r>
              <a:rPr sz="1000" b="1" spc="-10" dirty="0">
                <a:latin typeface="UnDotum"/>
                <a:cs typeface="UnDotum"/>
              </a:rPr>
              <a:t>point d’entrée unique </a:t>
            </a:r>
            <a:r>
              <a:rPr sz="1000" spc="-25" dirty="0">
                <a:latin typeface="Arial"/>
                <a:cs typeface="Arial"/>
              </a:rPr>
              <a:t>pour </a:t>
            </a:r>
            <a:r>
              <a:rPr sz="1000" dirty="0">
                <a:latin typeface="Arial"/>
                <a:cs typeface="Arial"/>
              </a:rPr>
              <a:t>toutes les</a:t>
            </a:r>
            <a:r>
              <a:rPr sz="1000" spc="-19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victimes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5"/>
              </a:spcBef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une </a:t>
            </a:r>
            <a:r>
              <a:rPr sz="1000" spc="-10" dirty="0">
                <a:latin typeface="Arial"/>
                <a:cs typeface="Arial"/>
              </a:rPr>
              <a:t>plateforme </a:t>
            </a:r>
            <a:r>
              <a:rPr sz="1000" b="1" spc="-10" dirty="0">
                <a:latin typeface="UnDotum"/>
                <a:cs typeface="UnDotum"/>
              </a:rPr>
              <a:t>d’écoutants</a:t>
            </a:r>
            <a:r>
              <a:rPr sz="1000" b="1" spc="-8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professionnels</a:t>
            </a:r>
            <a:endParaRPr sz="1000">
              <a:latin typeface="UnDotum"/>
              <a:cs typeface="UnDotum"/>
            </a:endParaRPr>
          </a:p>
          <a:p>
            <a:pPr marL="300355" indent="-108585">
              <a:lnSpc>
                <a:spcPct val="100000"/>
              </a:lnSpc>
              <a:spcBef>
                <a:spcPts val="280"/>
              </a:spcBef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un </a:t>
            </a:r>
            <a:r>
              <a:rPr sz="1000" spc="-15" dirty="0">
                <a:latin typeface="Arial"/>
                <a:cs typeface="Arial"/>
              </a:rPr>
              <a:t>service </a:t>
            </a:r>
            <a:r>
              <a:rPr sz="1000" b="1" spc="-10" dirty="0">
                <a:latin typeface="UnDotum"/>
                <a:cs typeface="UnDotum"/>
              </a:rPr>
              <a:t>qui oriente </a:t>
            </a:r>
            <a:r>
              <a:rPr sz="1000" spc="-25" dirty="0">
                <a:latin typeface="Arial"/>
                <a:cs typeface="Arial"/>
              </a:rPr>
              <a:t>vers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associations </a:t>
            </a:r>
            <a:r>
              <a:rPr sz="1000" spc="-5" dirty="0">
                <a:latin typeface="Arial"/>
                <a:cs typeface="Arial"/>
              </a:rPr>
              <a:t>d’aide </a:t>
            </a:r>
            <a:r>
              <a:rPr sz="1000" spc="-40" dirty="0">
                <a:latin typeface="Arial"/>
                <a:cs typeface="Arial"/>
              </a:rPr>
              <a:t>aux </a:t>
            </a:r>
            <a:r>
              <a:rPr sz="1000" spc="-15" dirty="0">
                <a:latin typeface="Arial"/>
                <a:cs typeface="Arial"/>
              </a:rPr>
              <a:t>victimes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18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proximité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5"/>
              </a:spcBef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un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service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qui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rassure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qui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informe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victime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sur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droits.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158875">
              <a:lnSpc>
                <a:spcPct val="100000"/>
              </a:lnSpc>
            </a:pPr>
            <a:r>
              <a:rPr sz="1000" spc="-55" dirty="0">
                <a:latin typeface="Arial"/>
                <a:cs typeface="Arial"/>
              </a:rPr>
              <a:t>Pour </a:t>
            </a:r>
            <a:r>
              <a:rPr sz="1000" spc="-25" dirty="0">
                <a:latin typeface="Arial"/>
                <a:cs typeface="Arial"/>
              </a:rPr>
              <a:t>en savoir </a:t>
            </a:r>
            <a:r>
              <a:rPr sz="1000" spc="-5" dirty="0">
                <a:latin typeface="Arial"/>
                <a:cs typeface="Arial"/>
              </a:rPr>
              <a:t>plus: </a:t>
            </a:r>
            <a:r>
              <a:rPr sz="1000" spc="-20" dirty="0">
                <a:latin typeface="Arial"/>
                <a:cs typeface="Arial"/>
              </a:rPr>
              <a:t>consultez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lien </a:t>
            </a:r>
            <a:r>
              <a:rPr sz="1000" spc="-15" dirty="0">
                <a:latin typeface="Arial"/>
                <a:cs typeface="Arial"/>
              </a:rPr>
              <a:t>suivant </a:t>
            </a:r>
            <a:r>
              <a:rPr sz="1000" spc="20" dirty="0">
                <a:latin typeface="Arial"/>
                <a:cs typeface="Arial"/>
              </a:rPr>
              <a:t>:  </a:t>
            </a:r>
            <a:r>
              <a:rPr sz="1000" u="sng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4"/>
              </a:rPr>
              <a:t>http://www.justice.gouv.fr/aide-aux-victimes-10044/08victimes-12126/ </a:t>
            </a:r>
            <a:r>
              <a:rPr sz="1000" dirty="0">
                <a:solidFill>
                  <a:srgbClr val="009EE3"/>
                </a:solidFill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(Site </a:t>
            </a:r>
            <a:r>
              <a:rPr sz="1000" spc="-10" dirty="0">
                <a:latin typeface="Arial"/>
                <a:cs typeface="Arial"/>
              </a:rPr>
              <a:t>dont </a:t>
            </a:r>
            <a:r>
              <a:rPr sz="1000" dirty="0">
                <a:latin typeface="Arial"/>
                <a:cs typeface="Arial"/>
              </a:rPr>
              <a:t>sont </a:t>
            </a:r>
            <a:r>
              <a:rPr sz="1000" spc="-10" dirty="0">
                <a:latin typeface="Arial"/>
                <a:cs typeface="Arial"/>
              </a:rPr>
              <a:t>extraits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éléments </a:t>
            </a:r>
            <a:r>
              <a:rPr sz="1000" spc="-5" dirty="0">
                <a:latin typeface="Arial"/>
                <a:cs typeface="Arial"/>
              </a:rPr>
              <a:t>d’informations</a:t>
            </a:r>
            <a:r>
              <a:rPr sz="1000" spc="-1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ci-dessus).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706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12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269999" y="0"/>
                </a:moveTo>
                <a:lnTo>
                  <a:pt x="0" y="0"/>
                </a:lnTo>
                <a:lnTo>
                  <a:pt x="0" y="9524"/>
                </a:lnTo>
                <a:lnTo>
                  <a:pt x="269999" y="9524"/>
                </a:lnTo>
                <a:lnTo>
                  <a:pt x="269999" y="0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4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7565" y="399123"/>
            <a:ext cx="5386070" cy="7795259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14325" indent="-162560" algn="just">
              <a:lnSpc>
                <a:spcPct val="100000"/>
              </a:lnSpc>
              <a:spcBef>
                <a:spcPts val="730"/>
              </a:spcBef>
              <a:buAutoNum type="arabicPlain" startAt="3"/>
              <a:tabLst>
                <a:tab pos="314960" algn="l"/>
              </a:tabLst>
            </a:pP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Violences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femmes </a:t>
            </a:r>
            <a:r>
              <a:rPr sz="1200" spc="-15" dirty="0">
                <a:solidFill>
                  <a:srgbClr val="598396"/>
                </a:solidFill>
                <a:latin typeface="Arial"/>
                <a:cs typeface="Arial"/>
              </a:rPr>
              <a:t>Infos </a:t>
            </a:r>
            <a:r>
              <a:rPr sz="1200" spc="-140" dirty="0">
                <a:solidFill>
                  <a:srgbClr val="598396"/>
                </a:solidFill>
                <a:latin typeface="Arial"/>
                <a:cs typeface="Arial"/>
              </a:rPr>
              <a:t>- </a:t>
            </a:r>
            <a:r>
              <a:rPr sz="1200" spc="-45" dirty="0">
                <a:solidFill>
                  <a:srgbClr val="598396"/>
                </a:solidFill>
                <a:latin typeface="Arial"/>
                <a:cs typeface="Arial"/>
              </a:rPr>
              <a:t>N°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téléphone </a:t>
            </a:r>
            <a:r>
              <a:rPr sz="1200" spc="-50" dirty="0">
                <a:solidFill>
                  <a:srgbClr val="598396"/>
                </a:solidFill>
                <a:latin typeface="Arial"/>
                <a:cs typeface="Arial"/>
              </a:rPr>
              <a:t>anonyme </a:t>
            </a:r>
            <a:r>
              <a:rPr sz="1200" spc="25" dirty="0">
                <a:solidFill>
                  <a:srgbClr val="598396"/>
                </a:solidFill>
                <a:latin typeface="Arial"/>
                <a:cs typeface="Arial"/>
              </a:rPr>
              <a:t>: </a:t>
            </a:r>
            <a:r>
              <a:rPr sz="1200" spc="45" dirty="0">
                <a:solidFill>
                  <a:srgbClr val="598396"/>
                </a:solidFill>
                <a:latin typeface="Arial"/>
                <a:cs typeface="Arial"/>
              </a:rPr>
              <a:t>39</a:t>
            </a:r>
            <a:r>
              <a:rPr sz="1200" spc="-204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598396"/>
                </a:solidFill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  <a:p>
            <a:pPr marL="152400" marR="149225" algn="just">
              <a:lnSpc>
                <a:spcPct val="100000"/>
              </a:lnSpc>
              <a:spcBef>
                <a:spcPts val="530"/>
              </a:spcBef>
            </a:pPr>
            <a:r>
              <a:rPr sz="1000" spc="-5" dirty="0">
                <a:latin typeface="Arial"/>
                <a:cs typeface="Arial"/>
              </a:rPr>
              <a:t>Il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s’agit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d’une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ligne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d’écoute,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d’information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d’orientation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destination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femmes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victimes  de </a:t>
            </a:r>
            <a:r>
              <a:rPr sz="1000" spc="-10" dirty="0">
                <a:latin typeface="Arial"/>
                <a:cs typeface="Arial"/>
              </a:rPr>
              <a:t>violences </a:t>
            </a:r>
            <a:r>
              <a:rPr sz="1000" spc="5" dirty="0">
                <a:latin typeface="Arial"/>
                <a:cs typeface="Arial"/>
              </a:rPr>
              <a:t>sexistes </a:t>
            </a:r>
            <a:r>
              <a:rPr sz="1000" spc="-15" dirty="0">
                <a:latin typeface="Arial"/>
                <a:cs typeface="Arial"/>
              </a:rPr>
              <a:t>ou </a:t>
            </a:r>
            <a:r>
              <a:rPr sz="1000" spc="-5" dirty="0">
                <a:latin typeface="Arial"/>
                <a:cs typeface="Arial"/>
              </a:rPr>
              <a:t>sexuelles </a:t>
            </a:r>
            <a:r>
              <a:rPr sz="1000" spc="-10" dirty="0">
                <a:latin typeface="Arial"/>
                <a:cs typeface="Arial"/>
              </a:rPr>
              <a:t>(conjugales, </a:t>
            </a:r>
            <a:r>
              <a:rPr sz="1000" dirty="0">
                <a:latin typeface="Arial"/>
                <a:cs typeface="Arial"/>
              </a:rPr>
              <a:t>viol, </a:t>
            </a:r>
            <a:r>
              <a:rPr sz="1000" spc="-5" dirty="0">
                <a:latin typeface="Arial"/>
                <a:cs typeface="Arial"/>
              </a:rPr>
              <a:t>agressions </a:t>
            </a:r>
            <a:r>
              <a:rPr sz="1000" dirty="0">
                <a:latin typeface="Arial"/>
                <a:cs typeface="Arial"/>
              </a:rPr>
              <a:t>sexuelles, </a:t>
            </a:r>
            <a:r>
              <a:rPr sz="1000" spc="-5" dirty="0">
                <a:latin typeface="Arial"/>
                <a:cs typeface="Arial"/>
              </a:rPr>
              <a:t>harcèlement  </a:t>
            </a:r>
            <a:r>
              <a:rPr sz="1000" spc="-15" dirty="0">
                <a:latin typeface="Arial"/>
                <a:cs typeface="Arial"/>
              </a:rPr>
              <a:t>sexuel,…),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5" dirty="0">
                <a:latin typeface="Arial"/>
                <a:cs typeface="Arial"/>
              </a:rPr>
              <a:t>leur </a:t>
            </a:r>
            <a:r>
              <a:rPr sz="1000" spc="-25" dirty="0">
                <a:latin typeface="Arial"/>
                <a:cs typeface="Arial"/>
              </a:rPr>
              <a:t>entourage ou </a:t>
            </a:r>
            <a:r>
              <a:rPr sz="1000" spc="-40" dirty="0">
                <a:latin typeface="Arial"/>
                <a:cs typeface="Arial"/>
              </a:rPr>
              <a:t>aux </a:t>
            </a:r>
            <a:r>
              <a:rPr sz="1000" spc="-10" dirty="0">
                <a:latin typeface="Arial"/>
                <a:cs typeface="Arial"/>
              </a:rPr>
              <a:t>professionnels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concernés.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152400" marR="144780" algn="just">
              <a:lnSpc>
                <a:spcPct val="100000"/>
              </a:lnSpc>
              <a:spcBef>
                <a:spcPts val="5"/>
              </a:spcBef>
            </a:pPr>
            <a:r>
              <a:rPr sz="1000" spc="-45" dirty="0">
                <a:latin typeface="Arial"/>
                <a:cs typeface="Arial"/>
              </a:rPr>
              <a:t>Le </a:t>
            </a:r>
            <a:r>
              <a:rPr sz="1000" spc="30" dirty="0">
                <a:latin typeface="Arial"/>
                <a:cs typeface="Arial"/>
              </a:rPr>
              <a:t>3919, </a:t>
            </a:r>
            <a:r>
              <a:rPr sz="1000" spc="-25" dirty="0">
                <a:latin typeface="Arial"/>
                <a:cs typeface="Arial"/>
              </a:rPr>
              <a:t>numéro de référence </a:t>
            </a:r>
            <a:r>
              <a:rPr sz="1000" dirty="0">
                <a:latin typeface="Arial"/>
                <a:cs typeface="Arial"/>
              </a:rPr>
              <a:t>toutes </a:t>
            </a:r>
            <a:r>
              <a:rPr sz="1000" spc="-20" dirty="0">
                <a:latin typeface="Arial"/>
                <a:cs typeface="Arial"/>
              </a:rPr>
              <a:t>violences </a:t>
            </a:r>
            <a:r>
              <a:rPr sz="1000" dirty="0">
                <a:latin typeface="Arial"/>
                <a:cs typeface="Arial"/>
              </a:rPr>
              <a:t>faites </a:t>
            </a:r>
            <a:r>
              <a:rPr sz="1000" spc="-40" dirty="0">
                <a:latin typeface="Arial"/>
                <a:cs typeface="Arial"/>
              </a:rPr>
              <a:t>aux </a:t>
            </a:r>
            <a:r>
              <a:rPr sz="1000" spc="-15" dirty="0">
                <a:latin typeface="Arial"/>
                <a:cs typeface="Arial"/>
              </a:rPr>
              <a:t>femmes depuis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5" dirty="0">
                <a:latin typeface="Arial"/>
                <a:cs typeface="Arial"/>
              </a:rPr>
              <a:t>1</a:t>
            </a:r>
            <a:r>
              <a:rPr sz="825" spc="7" baseline="35353" dirty="0">
                <a:latin typeface="Arial"/>
                <a:cs typeface="Arial"/>
              </a:rPr>
              <a:t>er </a:t>
            </a:r>
            <a:r>
              <a:rPr sz="1000" spc="-30" dirty="0">
                <a:latin typeface="Arial"/>
                <a:cs typeface="Arial"/>
              </a:rPr>
              <a:t>janvier </a:t>
            </a:r>
            <a:r>
              <a:rPr sz="1000" spc="25" dirty="0">
                <a:latin typeface="Arial"/>
                <a:cs typeface="Arial"/>
              </a:rPr>
              <a:t>2014,  </a:t>
            </a:r>
            <a:r>
              <a:rPr sz="1000" spc="10" dirty="0">
                <a:latin typeface="Arial"/>
                <a:cs typeface="Arial"/>
              </a:rPr>
              <a:t>est </a:t>
            </a:r>
            <a:r>
              <a:rPr sz="1000" spc="-30" dirty="0">
                <a:latin typeface="Arial"/>
                <a:cs typeface="Arial"/>
              </a:rPr>
              <a:t>anonyme, </a:t>
            </a:r>
            <a:r>
              <a:rPr sz="1000" spc="-10" dirty="0">
                <a:latin typeface="Arial"/>
                <a:cs typeface="Arial"/>
              </a:rPr>
              <a:t>accessible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5" dirty="0">
                <a:latin typeface="Arial"/>
                <a:cs typeface="Arial"/>
              </a:rPr>
              <a:t>gratuit </a:t>
            </a:r>
            <a:r>
              <a:rPr sz="1000" spc="-10" dirty="0">
                <a:latin typeface="Arial"/>
                <a:cs typeface="Arial"/>
              </a:rPr>
              <a:t>depuis </a:t>
            </a:r>
            <a:r>
              <a:rPr sz="1000" spc="-20" dirty="0">
                <a:latin typeface="Arial"/>
                <a:cs typeface="Arial"/>
              </a:rPr>
              <a:t>un </a:t>
            </a:r>
            <a:r>
              <a:rPr sz="1000" spc="-5" dirty="0">
                <a:latin typeface="Arial"/>
                <a:cs typeface="Arial"/>
              </a:rPr>
              <a:t>poste </a:t>
            </a:r>
            <a:r>
              <a:rPr sz="1000" spc="-25" dirty="0">
                <a:latin typeface="Arial"/>
                <a:cs typeface="Arial"/>
              </a:rPr>
              <a:t>fixe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mobile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-10" dirty="0">
                <a:latin typeface="Arial"/>
                <a:cs typeface="Arial"/>
              </a:rPr>
              <a:t>métropole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dirty="0">
                <a:latin typeface="Arial"/>
                <a:cs typeface="Arial"/>
              </a:rPr>
              <a:t>les  </a:t>
            </a:r>
            <a:r>
              <a:rPr sz="1000" spc="-55" dirty="0">
                <a:latin typeface="Arial"/>
                <a:cs typeface="Arial"/>
              </a:rPr>
              <a:t>DOM. </a:t>
            </a:r>
            <a:r>
              <a:rPr sz="1000" spc="-5" dirty="0">
                <a:latin typeface="Arial"/>
                <a:cs typeface="Arial"/>
              </a:rPr>
              <a:t>Il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15" dirty="0">
                <a:latin typeface="Arial"/>
                <a:cs typeface="Arial"/>
              </a:rPr>
              <a:t>ouvert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b="1" spc="-10" dirty="0">
                <a:latin typeface="UnDotum"/>
                <a:cs typeface="UnDotum"/>
              </a:rPr>
              <a:t>lundi </a:t>
            </a:r>
            <a:r>
              <a:rPr sz="1000" b="1" spc="-5" dirty="0">
                <a:latin typeface="UnDotum"/>
                <a:cs typeface="UnDotum"/>
              </a:rPr>
              <a:t>au </a:t>
            </a:r>
            <a:r>
              <a:rPr sz="1000" b="1" spc="-10" dirty="0">
                <a:latin typeface="UnDotum"/>
                <a:cs typeface="UnDotum"/>
              </a:rPr>
              <a:t>vendredi </a:t>
            </a:r>
            <a:r>
              <a:rPr sz="1000" b="1" spc="-5" dirty="0">
                <a:latin typeface="UnDotum"/>
                <a:cs typeface="UnDotum"/>
              </a:rPr>
              <a:t>de 9h </a:t>
            </a:r>
            <a:r>
              <a:rPr sz="1000" b="1" dirty="0">
                <a:latin typeface="UnDotum"/>
                <a:cs typeface="UnDotum"/>
              </a:rPr>
              <a:t>à </a:t>
            </a:r>
            <a:r>
              <a:rPr sz="1000" b="1" spc="-10" dirty="0">
                <a:latin typeface="UnDotum"/>
                <a:cs typeface="UnDotum"/>
              </a:rPr>
              <a:t>22h </a:t>
            </a:r>
            <a:r>
              <a:rPr sz="1000" b="1" spc="-5" dirty="0">
                <a:latin typeface="UnDotum"/>
                <a:cs typeface="UnDotum"/>
              </a:rPr>
              <a:t>et </a:t>
            </a:r>
            <a:r>
              <a:rPr sz="1000" b="1" spc="-10" dirty="0">
                <a:latin typeface="UnDotum"/>
                <a:cs typeface="UnDotum"/>
              </a:rPr>
              <a:t>les samedi, dimanche </a:t>
            </a:r>
            <a:r>
              <a:rPr sz="1000" b="1" spc="-5" dirty="0">
                <a:latin typeface="UnDotum"/>
                <a:cs typeface="UnDotum"/>
              </a:rPr>
              <a:t>et jours </a:t>
            </a:r>
            <a:r>
              <a:rPr sz="1000" b="1" spc="-10" dirty="0">
                <a:latin typeface="UnDotum"/>
                <a:cs typeface="UnDotum"/>
              </a:rPr>
              <a:t>fériés  </a:t>
            </a:r>
            <a:r>
              <a:rPr sz="1000" b="1" spc="-5" dirty="0">
                <a:latin typeface="UnDotum"/>
                <a:cs typeface="UnDotum"/>
              </a:rPr>
              <a:t>de 9h </a:t>
            </a:r>
            <a:r>
              <a:rPr sz="1000" b="1" dirty="0">
                <a:latin typeface="UnDotum"/>
                <a:cs typeface="UnDotum"/>
              </a:rPr>
              <a:t>à</a:t>
            </a:r>
            <a:r>
              <a:rPr sz="1000" b="1" spc="-145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18h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152400" marR="151130" algn="just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Arial"/>
                <a:cs typeface="Arial"/>
              </a:rPr>
              <a:t>Il </a:t>
            </a:r>
            <a:r>
              <a:rPr sz="1000" spc="-15" dirty="0">
                <a:latin typeface="Arial"/>
                <a:cs typeface="Arial"/>
              </a:rPr>
              <a:t>assure </a:t>
            </a:r>
            <a:r>
              <a:rPr sz="1000" spc="-25" dirty="0">
                <a:latin typeface="Arial"/>
                <a:cs typeface="Arial"/>
              </a:rPr>
              <a:t>un </a:t>
            </a:r>
            <a:r>
              <a:rPr sz="1000" spc="-20" dirty="0">
                <a:latin typeface="Arial"/>
                <a:cs typeface="Arial"/>
              </a:rPr>
              <a:t>premier accueil </a:t>
            </a:r>
            <a:r>
              <a:rPr sz="1000" spc="-15" dirty="0">
                <a:latin typeface="Arial"/>
                <a:cs typeface="Arial"/>
              </a:rPr>
              <a:t>des femmes victimes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toutes </a:t>
            </a:r>
            <a:r>
              <a:rPr sz="1000" spc="-20" dirty="0">
                <a:latin typeface="Arial"/>
                <a:cs typeface="Arial"/>
              </a:rPr>
              <a:t>violences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5" dirty="0">
                <a:latin typeface="Arial"/>
                <a:cs typeface="Arial"/>
              </a:rPr>
              <a:t>une </a:t>
            </a:r>
            <a:r>
              <a:rPr sz="1000" spc="-20" dirty="0">
                <a:latin typeface="Arial"/>
                <a:cs typeface="Arial"/>
              </a:rPr>
              <a:t>réponse </a:t>
            </a:r>
            <a:r>
              <a:rPr sz="1000" spc="-15" dirty="0">
                <a:latin typeface="Arial"/>
                <a:cs typeface="Arial"/>
              </a:rPr>
              <a:t>directe 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complète </a:t>
            </a:r>
            <a:r>
              <a:rPr sz="1000" spc="-20" dirty="0">
                <a:latin typeface="Arial"/>
                <a:cs typeface="Arial"/>
              </a:rPr>
              <a:t>pour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5" dirty="0">
                <a:latin typeface="Arial"/>
                <a:cs typeface="Arial"/>
              </a:rPr>
              <a:t>situations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violences conjugales. </a:t>
            </a:r>
            <a:r>
              <a:rPr sz="1000" spc="-50" dirty="0">
                <a:latin typeface="Arial"/>
                <a:cs typeface="Arial"/>
              </a:rPr>
              <a:t>Pour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5" dirty="0">
                <a:latin typeface="Arial"/>
                <a:cs typeface="Arial"/>
              </a:rPr>
              <a:t>autres </a:t>
            </a:r>
            <a:r>
              <a:rPr sz="1000" spc="-15" dirty="0">
                <a:latin typeface="Arial"/>
                <a:cs typeface="Arial"/>
              </a:rPr>
              <a:t>types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violences  </a:t>
            </a:r>
            <a:r>
              <a:rPr sz="1000" spc="-10" dirty="0">
                <a:latin typeface="Arial"/>
                <a:cs typeface="Arial"/>
              </a:rPr>
              <a:t>dont </a:t>
            </a:r>
            <a:r>
              <a:rPr sz="1000" dirty="0">
                <a:latin typeface="Arial"/>
                <a:cs typeface="Arial"/>
              </a:rPr>
              <a:t>sont </a:t>
            </a:r>
            <a:r>
              <a:rPr sz="1000" spc="-10" dirty="0">
                <a:latin typeface="Arial"/>
                <a:cs typeface="Arial"/>
              </a:rPr>
              <a:t>victimes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5" dirty="0">
                <a:latin typeface="Arial"/>
                <a:cs typeface="Arial"/>
              </a:rPr>
              <a:t>femmes, le </a:t>
            </a:r>
            <a:r>
              <a:rPr sz="1000" spc="40" dirty="0">
                <a:latin typeface="Arial"/>
                <a:cs typeface="Arial"/>
              </a:rPr>
              <a:t>3919 </a:t>
            </a:r>
            <a:r>
              <a:rPr sz="1000" spc="-10" dirty="0">
                <a:latin typeface="Arial"/>
                <a:cs typeface="Arial"/>
              </a:rPr>
              <a:t>assure </a:t>
            </a:r>
            <a:r>
              <a:rPr sz="1000" spc="-20" dirty="0">
                <a:latin typeface="Arial"/>
                <a:cs typeface="Arial"/>
              </a:rPr>
              <a:t>une </a:t>
            </a:r>
            <a:r>
              <a:rPr sz="1000" spc="-15" dirty="0">
                <a:latin typeface="Arial"/>
                <a:cs typeface="Arial"/>
              </a:rPr>
              <a:t>réponse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premier </a:t>
            </a:r>
            <a:r>
              <a:rPr sz="1000" spc="-25" dirty="0">
                <a:latin typeface="Arial"/>
                <a:cs typeface="Arial"/>
              </a:rPr>
              <a:t>niveau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5" dirty="0">
                <a:latin typeface="Arial"/>
                <a:cs typeface="Arial"/>
              </a:rPr>
              <a:t>effectue  </a:t>
            </a:r>
            <a:r>
              <a:rPr sz="1000" spc="-25" dirty="0">
                <a:latin typeface="Arial"/>
                <a:cs typeface="Arial"/>
              </a:rPr>
              <a:t>une </a:t>
            </a:r>
            <a:r>
              <a:rPr sz="1000" spc="-10" dirty="0">
                <a:latin typeface="Arial"/>
                <a:cs typeface="Arial"/>
              </a:rPr>
              <a:t>orientation </a:t>
            </a:r>
            <a:r>
              <a:rPr sz="1000" spc="-25" dirty="0">
                <a:latin typeface="Arial"/>
                <a:cs typeface="Arial"/>
              </a:rPr>
              <a:t>ou un </a:t>
            </a:r>
            <a:r>
              <a:rPr sz="1000" dirty="0">
                <a:latin typeface="Arial"/>
                <a:cs typeface="Arial"/>
              </a:rPr>
              <a:t>transfert </a:t>
            </a:r>
            <a:r>
              <a:rPr sz="1000" spc="-10" dirty="0">
                <a:latin typeface="Arial"/>
                <a:cs typeface="Arial"/>
              </a:rPr>
              <a:t>d’appel </a:t>
            </a:r>
            <a:r>
              <a:rPr sz="1000" spc="-25" dirty="0">
                <a:latin typeface="Arial"/>
                <a:cs typeface="Arial"/>
              </a:rPr>
              <a:t>vers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20" dirty="0">
                <a:latin typeface="Arial"/>
                <a:cs typeface="Arial"/>
              </a:rPr>
              <a:t>numéros </a:t>
            </a:r>
            <a:r>
              <a:rPr sz="1000" spc="-15" dirty="0">
                <a:latin typeface="Arial"/>
                <a:cs typeface="Arial"/>
              </a:rPr>
              <a:t>téléphoniques </a:t>
            </a:r>
            <a:r>
              <a:rPr sz="1000" spc="-20" dirty="0">
                <a:latin typeface="Arial"/>
                <a:cs typeface="Arial"/>
              </a:rPr>
              <a:t>nationaux, </a:t>
            </a:r>
            <a:r>
              <a:rPr sz="1000" spc="-10" dirty="0">
                <a:latin typeface="Arial"/>
                <a:cs typeface="Arial"/>
              </a:rPr>
              <a:t>dont </a:t>
            </a:r>
            <a:r>
              <a:rPr sz="1000" spc="-20" dirty="0">
                <a:latin typeface="Arial"/>
                <a:cs typeface="Arial"/>
              </a:rPr>
              <a:t>Viols  </a:t>
            </a:r>
            <a:r>
              <a:rPr sz="1000" spc="-15" dirty="0">
                <a:latin typeface="Arial"/>
                <a:cs typeface="Arial"/>
              </a:rPr>
              <a:t>femmes </a:t>
            </a:r>
            <a:r>
              <a:rPr sz="1000" spc="-5" dirty="0">
                <a:latin typeface="Arial"/>
                <a:cs typeface="Arial"/>
              </a:rPr>
              <a:t>info,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dirty="0">
                <a:latin typeface="Arial"/>
                <a:cs typeface="Arial"/>
              </a:rPr>
              <a:t>les dispositifs </a:t>
            </a:r>
            <a:r>
              <a:rPr sz="1000" spc="-30" dirty="0">
                <a:latin typeface="Arial"/>
                <a:cs typeface="Arial"/>
              </a:rPr>
              <a:t>locaux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40" dirty="0">
                <a:latin typeface="Arial"/>
                <a:cs typeface="Arial"/>
              </a:rPr>
              <a:t>vue </a:t>
            </a: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spc="-25" dirty="0">
                <a:latin typeface="Arial"/>
                <a:cs typeface="Arial"/>
              </a:rPr>
              <a:t>accompagnement de</a:t>
            </a:r>
            <a:r>
              <a:rPr sz="1000" spc="-19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proximité.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5"/>
              </a:spcBef>
            </a:pPr>
            <a:r>
              <a:rPr sz="1000" spc="-55" dirty="0">
                <a:latin typeface="Arial"/>
                <a:cs typeface="Arial"/>
              </a:rPr>
              <a:t>Pour </a:t>
            </a:r>
            <a:r>
              <a:rPr sz="1000" spc="-25" dirty="0">
                <a:latin typeface="Arial"/>
                <a:cs typeface="Arial"/>
              </a:rPr>
              <a:t>en savoir </a:t>
            </a:r>
            <a:r>
              <a:rPr sz="1000" spc="-5" dirty="0">
                <a:latin typeface="Arial"/>
                <a:cs typeface="Arial"/>
              </a:rPr>
              <a:t>plus, </a:t>
            </a:r>
            <a:r>
              <a:rPr sz="1000" spc="-20" dirty="0">
                <a:latin typeface="Arial"/>
                <a:cs typeface="Arial"/>
              </a:rPr>
              <a:t>consultez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lien </a:t>
            </a:r>
            <a:r>
              <a:rPr sz="1000" spc="-15" dirty="0">
                <a:latin typeface="Arial"/>
                <a:cs typeface="Arial"/>
              </a:rPr>
              <a:t>suivant</a:t>
            </a:r>
            <a:r>
              <a:rPr sz="1000" spc="-15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</a:pPr>
            <a:r>
              <a:rPr sz="1000" u="sng" spc="-1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2"/>
              </a:rPr>
              <a:t>http://stop-violences-femmes.gouv.fr/Les-numeros-d-ecoute-d.html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314325" marR="792480" indent="-162560">
              <a:lnSpc>
                <a:spcPct val="100000"/>
              </a:lnSpc>
              <a:buAutoNum type="arabicPlain" startAt="4"/>
              <a:tabLst>
                <a:tab pos="314960" algn="l"/>
              </a:tabLst>
            </a:pP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Association Stop </a:t>
            </a:r>
            <a:r>
              <a:rPr sz="1200" spc="-50" dirty="0">
                <a:solidFill>
                  <a:srgbClr val="598396"/>
                </a:solidFill>
                <a:latin typeface="Arial"/>
                <a:cs typeface="Arial"/>
              </a:rPr>
              <a:t>aux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violences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sexuelles </a:t>
            </a:r>
            <a:r>
              <a:rPr sz="1200" spc="-140" dirty="0">
                <a:solidFill>
                  <a:srgbClr val="598396"/>
                </a:solidFill>
                <a:latin typeface="Arial"/>
                <a:cs typeface="Arial"/>
              </a:rPr>
              <a:t>-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Maillage thérapeutique  </a:t>
            </a:r>
            <a:r>
              <a:rPr sz="1200" spc="5" dirty="0">
                <a:solidFill>
                  <a:srgbClr val="598396"/>
                </a:solidFill>
                <a:latin typeface="Arial"/>
                <a:cs typeface="Arial"/>
              </a:rPr>
              <a:t>et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judiciaire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pour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aider </a:t>
            </a:r>
            <a:r>
              <a:rPr sz="1200" spc="-5" dirty="0">
                <a:solidFill>
                  <a:srgbClr val="598396"/>
                </a:solidFill>
                <a:latin typeface="Arial"/>
                <a:cs typeface="Arial"/>
              </a:rPr>
              <a:t>les </a:t>
            </a:r>
            <a:r>
              <a:rPr sz="1200" spc="-15" dirty="0">
                <a:solidFill>
                  <a:srgbClr val="598396"/>
                </a:solidFill>
                <a:latin typeface="Arial"/>
                <a:cs typeface="Arial"/>
              </a:rPr>
              <a:t>victimes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de violences</a:t>
            </a:r>
            <a:r>
              <a:rPr sz="1200" spc="-15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sexuelles</a:t>
            </a:r>
            <a:endParaRPr sz="1200">
              <a:latin typeface="Arial"/>
              <a:cs typeface="Arial"/>
            </a:endParaRPr>
          </a:p>
          <a:p>
            <a:pPr marL="152400" marR="142875" algn="just">
              <a:lnSpc>
                <a:spcPct val="100000"/>
              </a:lnSpc>
              <a:spcBef>
                <a:spcPts val="530"/>
              </a:spcBef>
            </a:pPr>
            <a:r>
              <a:rPr sz="1000" spc="5" dirty="0">
                <a:latin typeface="Arial"/>
                <a:cs typeface="Arial"/>
              </a:rPr>
              <a:t>L’association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spc="10" dirty="0">
                <a:latin typeface="Arial"/>
                <a:cs typeface="Arial"/>
              </a:rPr>
              <a:t>été </a:t>
            </a:r>
            <a:r>
              <a:rPr sz="1000" spc="-10" dirty="0">
                <a:latin typeface="Arial"/>
                <a:cs typeface="Arial"/>
              </a:rPr>
              <a:t>créée </a:t>
            </a:r>
            <a:r>
              <a:rPr sz="1000" spc="5" dirty="0">
                <a:latin typeface="Arial"/>
                <a:cs typeface="Arial"/>
              </a:rPr>
              <a:t>le </a:t>
            </a:r>
            <a:r>
              <a:rPr sz="1000" spc="45" dirty="0">
                <a:latin typeface="Arial"/>
                <a:cs typeface="Arial"/>
              </a:rPr>
              <a:t>11 </a:t>
            </a:r>
            <a:r>
              <a:rPr sz="1000" spc="5" dirty="0">
                <a:latin typeface="Arial"/>
                <a:cs typeface="Arial"/>
              </a:rPr>
              <a:t>mars </a:t>
            </a:r>
            <a:r>
              <a:rPr sz="1000" spc="45" dirty="0">
                <a:latin typeface="Arial"/>
                <a:cs typeface="Arial"/>
              </a:rPr>
              <a:t>2013. </a:t>
            </a:r>
            <a:r>
              <a:rPr sz="1000" spc="-10" dirty="0">
                <a:latin typeface="Arial"/>
                <a:cs typeface="Arial"/>
              </a:rPr>
              <a:t>Présidée par </a:t>
            </a:r>
            <a:r>
              <a:rPr sz="1000" spc="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Docteur </a:t>
            </a:r>
            <a:r>
              <a:rPr sz="1000" spc="-5" dirty="0">
                <a:latin typeface="Arial"/>
                <a:cs typeface="Arial"/>
              </a:rPr>
              <a:t>Violaine </a:t>
            </a:r>
            <a:r>
              <a:rPr sz="1000" spc="-10" dirty="0">
                <a:latin typeface="Arial"/>
                <a:cs typeface="Arial"/>
              </a:rPr>
              <a:t>Guérin,  </a:t>
            </a:r>
            <a:r>
              <a:rPr sz="1000" spc="-5" dirty="0">
                <a:latin typeface="Arial"/>
                <a:cs typeface="Arial"/>
              </a:rPr>
              <a:t>l’association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spc="-25" dirty="0">
                <a:latin typeface="Arial"/>
                <a:cs typeface="Arial"/>
              </a:rPr>
              <a:t>pour </a:t>
            </a:r>
            <a:r>
              <a:rPr sz="1000" spc="-10" dirty="0">
                <a:latin typeface="Arial"/>
                <a:cs typeface="Arial"/>
              </a:rPr>
              <a:t>objectif </a:t>
            </a:r>
            <a:r>
              <a:rPr sz="1000" spc="-20" dirty="0">
                <a:latin typeface="Arial"/>
                <a:cs typeface="Arial"/>
              </a:rPr>
              <a:t>premier </a:t>
            </a:r>
            <a:r>
              <a:rPr sz="1000" spc="-15" dirty="0">
                <a:latin typeface="Arial"/>
                <a:cs typeface="Arial"/>
              </a:rPr>
              <a:t>d’éradiquer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20" dirty="0">
                <a:latin typeface="Arial"/>
                <a:cs typeface="Arial"/>
              </a:rPr>
              <a:t>violences </a:t>
            </a:r>
            <a:r>
              <a:rPr sz="1000" spc="-15" dirty="0">
                <a:latin typeface="Arial"/>
                <a:cs typeface="Arial"/>
              </a:rPr>
              <a:t>sexuelles (notamment dans </a:t>
            </a:r>
            <a:r>
              <a:rPr sz="1000" spc="-10" dirty="0">
                <a:latin typeface="Arial"/>
                <a:cs typeface="Arial"/>
              </a:rPr>
              <a:t>le  </a:t>
            </a:r>
            <a:r>
              <a:rPr sz="1000" spc="-25" dirty="0">
                <a:latin typeface="Arial"/>
                <a:cs typeface="Arial"/>
              </a:rPr>
              <a:t>monde du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sport).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52400" marR="147320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L’association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spc="-10" dirty="0">
                <a:latin typeface="Arial"/>
                <a:cs typeface="Arial"/>
              </a:rPr>
              <a:t>notamment </a:t>
            </a:r>
            <a:r>
              <a:rPr sz="1000" spc="-5" dirty="0">
                <a:latin typeface="Arial"/>
                <a:cs typeface="Arial"/>
              </a:rPr>
              <a:t>établie </a:t>
            </a:r>
            <a:r>
              <a:rPr sz="1000" spc="-20" dirty="0">
                <a:latin typeface="Arial"/>
                <a:cs typeface="Arial"/>
              </a:rPr>
              <a:t>une </a:t>
            </a:r>
            <a:r>
              <a:rPr sz="1000" dirty="0">
                <a:latin typeface="Arial"/>
                <a:cs typeface="Arial"/>
              </a:rPr>
              <a:t>carte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45" dirty="0">
                <a:latin typeface="Arial"/>
                <a:cs typeface="Arial"/>
              </a:rPr>
              <a:t>France </a:t>
            </a:r>
            <a:r>
              <a:rPr sz="1000" spc="-5" dirty="0">
                <a:latin typeface="Arial"/>
                <a:cs typeface="Arial"/>
              </a:rPr>
              <a:t>permettant </a:t>
            </a:r>
            <a:r>
              <a:rPr sz="1000" spc="-35" dirty="0">
                <a:latin typeface="Arial"/>
                <a:cs typeface="Arial"/>
              </a:rPr>
              <a:t>aux </a:t>
            </a:r>
            <a:r>
              <a:rPr sz="1000" spc="-10" dirty="0">
                <a:latin typeface="Arial"/>
                <a:cs typeface="Arial"/>
              </a:rPr>
              <a:t>victimes </a:t>
            </a:r>
            <a:r>
              <a:rPr sz="1000" spc="-15" dirty="0">
                <a:latin typeface="Arial"/>
                <a:cs typeface="Arial"/>
              </a:rPr>
              <a:t>d’accéder  </a:t>
            </a:r>
            <a:r>
              <a:rPr sz="1000" spc="-5" dirty="0">
                <a:latin typeface="Arial"/>
                <a:cs typeface="Arial"/>
              </a:rPr>
              <a:t>facilement </a:t>
            </a:r>
            <a:r>
              <a:rPr sz="1000" spc="-20" dirty="0">
                <a:latin typeface="Arial"/>
                <a:cs typeface="Arial"/>
              </a:rPr>
              <a:t>à un annuaire </a:t>
            </a:r>
            <a:r>
              <a:rPr sz="1000" spc="-5" dirty="0">
                <a:latin typeface="Arial"/>
                <a:cs typeface="Arial"/>
              </a:rPr>
              <a:t>national répertoriant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5" dirty="0">
                <a:latin typeface="Arial"/>
                <a:cs typeface="Arial"/>
              </a:rPr>
              <a:t>praticiens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15" dirty="0">
                <a:latin typeface="Arial"/>
                <a:cs typeface="Arial"/>
              </a:rPr>
              <a:t>avocats. </a:t>
            </a:r>
            <a:r>
              <a:rPr sz="1000" spc="-50" dirty="0">
                <a:latin typeface="Arial"/>
                <a:cs typeface="Arial"/>
              </a:rPr>
              <a:t>Vous </a:t>
            </a:r>
            <a:r>
              <a:rPr sz="1000" spc="-30" dirty="0">
                <a:latin typeface="Arial"/>
                <a:cs typeface="Arial"/>
              </a:rPr>
              <a:t>trouverez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ce</a:t>
            </a:r>
            <a:endParaRPr sz="1000">
              <a:latin typeface="Arial"/>
              <a:cs typeface="Arial"/>
            </a:endParaRPr>
          </a:p>
          <a:p>
            <a:pPr marL="152400" marR="152400">
              <a:lnSpc>
                <a:spcPct val="100000"/>
              </a:lnSpc>
            </a:pPr>
            <a:r>
              <a:rPr sz="1000" spc="-160" dirty="0">
                <a:latin typeface="Arial"/>
                <a:cs typeface="Arial"/>
              </a:rPr>
              <a:t>«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maillage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thérapeutique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judiciaire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60" dirty="0">
                <a:latin typeface="Arial"/>
                <a:cs typeface="Arial"/>
              </a:rPr>
              <a:t>»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(selon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termes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l’association)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sur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liens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suivants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  </a:t>
            </a:r>
            <a:r>
              <a:rPr sz="1000" u="sng" spc="-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3"/>
              </a:rPr>
              <a:t>http://www.stopauxviolencessexuelles.com/maillage-therapeutique/ </a:t>
            </a:r>
            <a:r>
              <a:rPr sz="1000" spc="-5" dirty="0">
                <a:solidFill>
                  <a:srgbClr val="009EE3"/>
                </a:solidFill>
                <a:latin typeface="Arial"/>
                <a:cs typeface="Arial"/>
              </a:rPr>
              <a:t> </a:t>
            </a:r>
            <a:r>
              <a:rPr sz="1000" u="sng" spc="-10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4"/>
              </a:rPr>
              <a:t>http://www.stopauxviolencessexuelles.com/maillage-juridique-judiciaire/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314325" indent="-162560">
              <a:lnSpc>
                <a:spcPct val="100000"/>
              </a:lnSpc>
              <a:spcBef>
                <a:spcPts val="5"/>
              </a:spcBef>
              <a:buAutoNum type="arabicPlain" startAt="5"/>
              <a:tabLst>
                <a:tab pos="314960" algn="l"/>
              </a:tabLst>
            </a:pPr>
            <a:r>
              <a:rPr sz="1200" spc="10" dirty="0">
                <a:solidFill>
                  <a:srgbClr val="598396"/>
                </a:solidFill>
                <a:latin typeface="Arial"/>
                <a:cs typeface="Arial"/>
              </a:rPr>
              <a:t>comité </a:t>
            </a:r>
            <a:r>
              <a:rPr sz="1200" spc="-35" dirty="0">
                <a:solidFill>
                  <a:srgbClr val="598396"/>
                </a:solidFill>
                <a:latin typeface="Arial"/>
                <a:cs typeface="Arial"/>
              </a:rPr>
              <a:t>Éthique </a:t>
            </a:r>
            <a:r>
              <a:rPr sz="1200" spc="5" dirty="0">
                <a:solidFill>
                  <a:srgbClr val="598396"/>
                </a:solidFill>
                <a:latin typeface="Arial"/>
                <a:cs typeface="Arial"/>
              </a:rPr>
              <a:t>et</a:t>
            </a:r>
            <a:r>
              <a:rPr sz="1200" spc="-8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598396"/>
                </a:solidFill>
                <a:latin typeface="Arial"/>
                <a:cs typeface="Arial"/>
              </a:rPr>
              <a:t>Sport</a:t>
            </a:r>
            <a:endParaRPr sz="1200">
              <a:latin typeface="Arial"/>
              <a:cs typeface="Arial"/>
            </a:endParaRPr>
          </a:p>
          <a:p>
            <a:pPr marL="152400" marR="151765">
              <a:lnSpc>
                <a:spcPct val="100000"/>
              </a:lnSpc>
              <a:spcBef>
                <a:spcPts val="525"/>
              </a:spcBef>
            </a:pPr>
            <a:r>
              <a:rPr sz="1000" spc="-20" dirty="0">
                <a:latin typeface="Arial"/>
                <a:cs typeface="Arial"/>
              </a:rPr>
              <a:t>L’association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été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créée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2013.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Elle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notamment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pour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mission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d’accompagner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victimes 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20" dirty="0">
                <a:latin typeface="Arial"/>
                <a:cs typeface="Arial"/>
              </a:rPr>
              <a:t>violences. </a:t>
            </a:r>
            <a:r>
              <a:rPr sz="1000" spc="-25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victimes </a:t>
            </a:r>
            <a:r>
              <a:rPr sz="1000" spc="-25" dirty="0">
                <a:latin typeface="Arial"/>
                <a:cs typeface="Arial"/>
              </a:rPr>
              <a:t>peuvent </a:t>
            </a:r>
            <a:r>
              <a:rPr sz="1000" spc="-15" dirty="0">
                <a:latin typeface="Arial"/>
                <a:cs typeface="Arial"/>
              </a:rPr>
              <a:t>contacter </a:t>
            </a:r>
            <a:r>
              <a:rPr sz="1000" spc="-5" dirty="0">
                <a:latin typeface="Arial"/>
                <a:cs typeface="Arial"/>
              </a:rPr>
              <a:t>l’association </a:t>
            </a:r>
            <a:r>
              <a:rPr sz="1000" spc="5" dirty="0">
                <a:latin typeface="Arial"/>
                <a:cs typeface="Arial"/>
              </a:rPr>
              <a:t>soit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32105">
              <a:lnSpc>
                <a:spcPct val="100000"/>
              </a:lnSpc>
            </a:pP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65" dirty="0">
                <a:latin typeface="Arial"/>
                <a:cs typeface="Arial"/>
              </a:rPr>
              <a:t>Par </a:t>
            </a:r>
            <a:r>
              <a:rPr sz="1000" spc="-15" dirty="0">
                <a:latin typeface="Arial"/>
                <a:cs typeface="Arial"/>
              </a:rPr>
              <a:t>téléphone </a:t>
            </a:r>
            <a:r>
              <a:rPr sz="1000" spc="20" dirty="0">
                <a:latin typeface="Arial"/>
                <a:cs typeface="Arial"/>
              </a:rPr>
              <a:t>: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01-45-33-85-62</a:t>
            </a:r>
            <a:endParaRPr sz="1000">
              <a:latin typeface="Arial"/>
              <a:cs typeface="Arial"/>
            </a:endParaRPr>
          </a:p>
          <a:p>
            <a:pPr marL="332105">
              <a:lnSpc>
                <a:spcPct val="100000"/>
              </a:lnSpc>
            </a:pP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65" dirty="0">
                <a:latin typeface="Arial"/>
                <a:cs typeface="Arial"/>
              </a:rPr>
              <a:t>Par </a:t>
            </a:r>
            <a:r>
              <a:rPr sz="1000" spc="-10" dirty="0">
                <a:latin typeface="Arial"/>
                <a:cs typeface="Arial"/>
              </a:rPr>
              <a:t>mail </a:t>
            </a:r>
            <a:r>
              <a:rPr sz="1000" spc="20" dirty="0">
                <a:latin typeface="Arial"/>
                <a:cs typeface="Arial"/>
              </a:rPr>
              <a:t>:</a:t>
            </a:r>
            <a:r>
              <a:rPr sz="1000" spc="-45" dirty="0">
                <a:solidFill>
                  <a:srgbClr val="009EE3"/>
                </a:solidFill>
                <a:latin typeface="Arial"/>
                <a:cs typeface="Arial"/>
              </a:rPr>
              <a:t> </a:t>
            </a:r>
            <a:r>
              <a:rPr sz="1000" u="sng" spc="-1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5"/>
              </a:rPr>
              <a:t>contact.maltraitances@ethiqueetsport.com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2-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Qui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contacter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pour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aider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une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victime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de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cyber-violence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dirty="0">
                <a:solidFill>
                  <a:srgbClr val="598396"/>
                </a:solidFill>
                <a:latin typeface="UnDotum"/>
                <a:cs typeface="UnDotum"/>
              </a:rPr>
              <a:t>?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UnDotum"/>
              <a:cs typeface="UnDotum"/>
            </a:endParaRPr>
          </a:p>
          <a:p>
            <a:pPr marL="152400" algn="just">
              <a:lnSpc>
                <a:spcPct val="100000"/>
              </a:lnSpc>
            </a:pPr>
            <a:r>
              <a:rPr sz="1200" spc="-50" dirty="0">
                <a:solidFill>
                  <a:srgbClr val="598396"/>
                </a:solidFill>
                <a:latin typeface="Arial"/>
                <a:cs typeface="Arial"/>
              </a:rPr>
              <a:t>1-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cyber-harcèlement </a:t>
            </a:r>
            <a:r>
              <a:rPr sz="1200" spc="25" dirty="0">
                <a:solidFill>
                  <a:srgbClr val="598396"/>
                </a:solidFill>
                <a:latin typeface="Arial"/>
                <a:cs typeface="Arial"/>
              </a:rPr>
              <a:t>: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Net écoute </a:t>
            </a:r>
            <a:r>
              <a:rPr sz="1200" spc="-70" dirty="0">
                <a:solidFill>
                  <a:srgbClr val="598396"/>
                </a:solidFill>
                <a:latin typeface="Arial"/>
                <a:cs typeface="Arial"/>
              </a:rPr>
              <a:t>– </a:t>
            </a:r>
            <a:r>
              <a:rPr sz="1200" spc="40" dirty="0">
                <a:solidFill>
                  <a:srgbClr val="598396"/>
                </a:solidFill>
                <a:latin typeface="Arial"/>
                <a:cs typeface="Arial"/>
              </a:rPr>
              <a:t>0800 200</a:t>
            </a:r>
            <a:r>
              <a:rPr sz="1200" spc="-150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598396"/>
                </a:solidFill>
                <a:latin typeface="Arial"/>
                <a:cs typeface="Arial"/>
              </a:rPr>
              <a:t>000</a:t>
            </a:r>
            <a:endParaRPr sz="1200">
              <a:latin typeface="Arial"/>
              <a:cs typeface="Arial"/>
            </a:endParaRPr>
          </a:p>
          <a:p>
            <a:pPr marL="152400" marR="149225" algn="just">
              <a:lnSpc>
                <a:spcPct val="100000"/>
              </a:lnSpc>
              <a:spcBef>
                <a:spcPts val="530"/>
              </a:spcBef>
            </a:pPr>
            <a:r>
              <a:rPr sz="1000" spc="-10" dirty="0">
                <a:latin typeface="Arial"/>
                <a:cs typeface="Arial"/>
              </a:rPr>
              <a:t>Net </a:t>
            </a:r>
            <a:r>
              <a:rPr sz="1000" dirty="0">
                <a:latin typeface="Arial"/>
                <a:cs typeface="Arial"/>
              </a:rPr>
              <a:t>écoute </a:t>
            </a:r>
            <a:r>
              <a:rPr sz="1000" spc="20" dirty="0">
                <a:latin typeface="Arial"/>
                <a:cs typeface="Arial"/>
              </a:rPr>
              <a:t>est </a:t>
            </a:r>
            <a:r>
              <a:rPr sz="1000" spc="-10" dirty="0">
                <a:latin typeface="Arial"/>
                <a:cs typeface="Arial"/>
              </a:rPr>
              <a:t>une </a:t>
            </a:r>
            <a:r>
              <a:rPr sz="1000" spc="-5" dirty="0">
                <a:latin typeface="Arial"/>
                <a:cs typeface="Arial"/>
              </a:rPr>
              <a:t>ligne </a:t>
            </a:r>
            <a:r>
              <a:rPr sz="1000" spc="10" dirty="0">
                <a:latin typeface="Arial"/>
                <a:cs typeface="Arial"/>
              </a:rPr>
              <a:t>d’écoute </a:t>
            </a:r>
            <a:r>
              <a:rPr sz="1000" spc="5" dirty="0">
                <a:latin typeface="Arial"/>
                <a:cs typeface="Arial"/>
              </a:rPr>
              <a:t>nationale destinée </a:t>
            </a:r>
            <a:r>
              <a:rPr sz="1000" spc="-25" dirty="0">
                <a:latin typeface="Arial"/>
                <a:cs typeface="Arial"/>
              </a:rPr>
              <a:t>aux </a:t>
            </a:r>
            <a:r>
              <a:rPr sz="1000" spc="10" dirty="0">
                <a:latin typeface="Arial"/>
                <a:cs typeface="Arial"/>
              </a:rPr>
              <a:t>enfants </a:t>
            </a:r>
            <a:r>
              <a:rPr sz="1000" spc="15" dirty="0">
                <a:latin typeface="Arial"/>
                <a:cs typeface="Arial"/>
              </a:rPr>
              <a:t>et </a:t>
            </a:r>
            <a:r>
              <a:rPr sz="1000" spc="10" dirty="0">
                <a:latin typeface="Arial"/>
                <a:cs typeface="Arial"/>
              </a:rPr>
              <a:t>adolescent.e.s  </a:t>
            </a:r>
            <a:r>
              <a:rPr sz="1000" spc="-15" dirty="0">
                <a:latin typeface="Arial"/>
                <a:cs typeface="Arial"/>
              </a:rPr>
              <a:t>confronté.e.s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problèmes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dans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leurs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usages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numériques.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Les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adultes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peuvent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également  </a:t>
            </a:r>
            <a:r>
              <a:rPr sz="1000" spc="-80" dirty="0">
                <a:latin typeface="Arial"/>
                <a:cs typeface="Arial"/>
              </a:rPr>
              <a:t>y </a:t>
            </a:r>
            <a:r>
              <a:rPr sz="1000" spc="-25" dirty="0">
                <a:latin typeface="Arial"/>
                <a:cs typeface="Arial"/>
              </a:rPr>
              <a:t>trouver de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l’aide.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152400" marR="2354580">
              <a:lnSpc>
                <a:spcPct val="100000"/>
              </a:lnSpc>
              <a:spcBef>
                <a:spcPts val="5"/>
              </a:spcBef>
            </a:pPr>
            <a:r>
              <a:rPr sz="1000" spc="-25" dirty="0">
                <a:latin typeface="Arial"/>
                <a:cs typeface="Arial"/>
              </a:rPr>
              <a:t>L’appel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25" dirty="0">
                <a:latin typeface="Arial"/>
                <a:cs typeface="Arial"/>
              </a:rPr>
              <a:t>100% </a:t>
            </a:r>
            <a:r>
              <a:rPr sz="1000" spc="-35" dirty="0">
                <a:latin typeface="Arial"/>
                <a:cs typeface="Arial"/>
              </a:rPr>
              <a:t>anonyme, </a:t>
            </a:r>
            <a:r>
              <a:rPr sz="1000" spc="-10" dirty="0">
                <a:latin typeface="Arial"/>
                <a:cs typeface="Arial"/>
              </a:rPr>
              <a:t>gratuit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5" dirty="0">
                <a:latin typeface="Arial"/>
                <a:cs typeface="Arial"/>
              </a:rPr>
              <a:t>confidentiel.  </a:t>
            </a:r>
            <a:r>
              <a:rPr sz="1000" spc="-20" dirty="0">
                <a:latin typeface="Arial"/>
                <a:cs typeface="Arial"/>
              </a:rPr>
              <a:t>Net </a:t>
            </a:r>
            <a:r>
              <a:rPr sz="1000" spc="-35" dirty="0">
                <a:latin typeface="Arial"/>
                <a:cs typeface="Arial"/>
              </a:rPr>
              <a:t>Ecoute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20" dirty="0">
                <a:latin typeface="Arial"/>
                <a:cs typeface="Arial"/>
              </a:rPr>
              <a:t>également </a:t>
            </a:r>
            <a:r>
              <a:rPr sz="1000" spc="-25" dirty="0">
                <a:latin typeface="Arial"/>
                <a:cs typeface="Arial"/>
              </a:rPr>
              <a:t>un </a:t>
            </a:r>
            <a:r>
              <a:rPr sz="1000" spc="5" dirty="0">
                <a:latin typeface="Arial"/>
                <a:cs typeface="Arial"/>
              </a:rPr>
              <a:t>site </a:t>
            </a:r>
            <a:r>
              <a:rPr sz="1000" spc="-5" dirty="0">
                <a:latin typeface="Arial"/>
                <a:cs typeface="Arial"/>
              </a:rPr>
              <a:t>internet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5" dirty="0">
                <a:latin typeface="Arial"/>
                <a:cs typeface="Arial"/>
              </a:rPr>
              <a:t>un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chat.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302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13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002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0" y="9524"/>
                </a:moveTo>
                <a:lnTo>
                  <a:pt x="270001" y="9524"/>
                </a:lnTo>
                <a:lnTo>
                  <a:pt x="270001" y="0"/>
                </a:lnTo>
                <a:lnTo>
                  <a:pt x="0" y="0"/>
                </a:lnTo>
                <a:lnTo>
                  <a:pt x="0" y="9524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301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299" y="487413"/>
            <a:ext cx="5106035" cy="6151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16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latin typeface="Arial"/>
                <a:cs typeface="Arial"/>
              </a:rPr>
              <a:t>Net </a:t>
            </a:r>
            <a:r>
              <a:rPr sz="1000" spc="-35" dirty="0">
                <a:latin typeface="Arial"/>
                <a:cs typeface="Arial"/>
              </a:rPr>
              <a:t>Ecoute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15" dirty="0">
                <a:latin typeface="Arial"/>
                <a:cs typeface="Arial"/>
              </a:rPr>
              <a:t>partenaire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l’Éducation </a:t>
            </a:r>
            <a:r>
              <a:rPr sz="1000" spc="-10" dirty="0">
                <a:latin typeface="Arial"/>
                <a:cs typeface="Arial"/>
              </a:rPr>
              <a:t>nationale,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35" dirty="0">
                <a:latin typeface="Arial"/>
                <a:cs typeface="Arial"/>
              </a:rPr>
              <a:t>119 </a:t>
            </a:r>
            <a:r>
              <a:rPr sz="1000" spc="-30" dirty="0">
                <a:latin typeface="Arial"/>
                <a:cs typeface="Arial"/>
              </a:rPr>
              <a:t>Allô </a:t>
            </a:r>
            <a:r>
              <a:rPr sz="1000" spc="-35" dirty="0">
                <a:latin typeface="Arial"/>
                <a:cs typeface="Arial"/>
              </a:rPr>
              <a:t>Enfance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40" dirty="0">
                <a:latin typeface="Arial"/>
                <a:cs typeface="Arial"/>
              </a:rPr>
              <a:t>danger,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l’OcLc-  </a:t>
            </a:r>
            <a:r>
              <a:rPr sz="1000" spc="-10" dirty="0">
                <a:latin typeface="Arial"/>
                <a:cs typeface="Arial"/>
              </a:rPr>
              <a:t>TIc</a:t>
            </a:r>
            <a:r>
              <a:rPr sz="1000" spc="-35" dirty="0">
                <a:latin typeface="Arial"/>
                <a:cs typeface="Arial"/>
              </a:rPr>
              <a:t> (cyber-police).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5" dirty="0">
                <a:latin typeface="Arial"/>
                <a:cs typeface="Arial"/>
              </a:rPr>
              <a:t>Pour </a:t>
            </a:r>
            <a:r>
              <a:rPr sz="1000" spc="-25" dirty="0">
                <a:latin typeface="Arial"/>
                <a:cs typeface="Arial"/>
              </a:rPr>
              <a:t>en savoir </a:t>
            </a:r>
            <a:r>
              <a:rPr sz="1000" spc="-10" dirty="0">
                <a:latin typeface="Arial"/>
                <a:cs typeface="Arial"/>
              </a:rPr>
              <a:t>plus </a:t>
            </a:r>
            <a:r>
              <a:rPr sz="1000" spc="20" dirty="0">
                <a:latin typeface="Arial"/>
                <a:cs typeface="Arial"/>
              </a:rPr>
              <a:t>: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u="sng" spc="-10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2"/>
              </a:rPr>
              <a:t>www.netecoute.fr/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Arial"/>
              <a:cs typeface="Arial"/>
            </a:endParaRPr>
          </a:p>
          <a:p>
            <a:pPr marL="174625" indent="-162560">
              <a:lnSpc>
                <a:spcPct val="100000"/>
              </a:lnSpc>
              <a:buAutoNum type="arabicPlain" startAt="2"/>
              <a:tabLst>
                <a:tab pos="175260" algn="l"/>
              </a:tabLst>
            </a:pP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Plateforme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publique </a:t>
            </a:r>
            <a:r>
              <a:rPr sz="1200" spc="-90" dirty="0">
                <a:solidFill>
                  <a:srgbClr val="598396"/>
                </a:solidFill>
                <a:latin typeface="Arial"/>
                <a:cs typeface="Arial"/>
              </a:rPr>
              <a:t>PhAROS </a:t>
            </a:r>
            <a:r>
              <a:rPr sz="1200" spc="-140" dirty="0">
                <a:solidFill>
                  <a:srgbClr val="598396"/>
                </a:solidFill>
                <a:latin typeface="Arial"/>
                <a:cs typeface="Arial"/>
              </a:rPr>
              <a:t>-</a:t>
            </a:r>
            <a:r>
              <a:rPr sz="1200" spc="5" dirty="0">
                <a:solidFill>
                  <a:srgbClr val="009EE3"/>
                </a:solidFill>
                <a:latin typeface="Arial"/>
                <a:cs typeface="Arial"/>
              </a:rPr>
              <a:t> </a:t>
            </a:r>
            <a:r>
              <a:rPr sz="1200" u="sng" spc="-3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3"/>
              </a:rPr>
              <a:t>www.internet-signalement.gouv.fr</a:t>
            </a:r>
            <a:endParaRPr sz="1200">
              <a:latin typeface="Arial"/>
              <a:cs typeface="Arial"/>
            </a:endParaRPr>
          </a:p>
          <a:p>
            <a:pPr marL="12700" marR="8255">
              <a:lnSpc>
                <a:spcPct val="100000"/>
              </a:lnSpc>
              <a:spcBef>
                <a:spcPts val="525"/>
              </a:spcBef>
            </a:pPr>
            <a:r>
              <a:rPr sz="1000" spc="35" dirty="0">
                <a:latin typeface="Arial"/>
                <a:cs typeface="Arial"/>
              </a:rPr>
              <a:t>cette </a:t>
            </a:r>
            <a:r>
              <a:rPr sz="1000" dirty="0">
                <a:latin typeface="Arial"/>
                <a:cs typeface="Arial"/>
              </a:rPr>
              <a:t>plateforme permet </a:t>
            </a:r>
            <a:r>
              <a:rPr sz="1000" spc="-15" dirty="0">
                <a:latin typeface="Arial"/>
                <a:cs typeface="Arial"/>
              </a:rPr>
              <a:t>un </a:t>
            </a:r>
            <a:r>
              <a:rPr sz="1000" spc="-5" dirty="0">
                <a:latin typeface="Arial"/>
                <a:cs typeface="Arial"/>
              </a:rPr>
              <a:t>signalement </a:t>
            </a:r>
            <a:r>
              <a:rPr sz="1000" dirty="0">
                <a:latin typeface="Arial"/>
                <a:cs typeface="Arial"/>
              </a:rPr>
              <a:t>immédiat </a:t>
            </a:r>
            <a:r>
              <a:rPr sz="1000" spc="-1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contenus </a:t>
            </a:r>
            <a:r>
              <a:rPr sz="1000" spc="-15" dirty="0">
                <a:latin typeface="Arial"/>
                <a:cs typeface="Arial"/>
              </a:rPr>
              <a:t>ou </a:t>
            </a:r>
            <a:r>
              <a:rPr sz="1000" spc="-5" dirty="0">
                <a:latin typeface="Arial"/>
                <a:cs typeface="Arial"/>
              </a:rPr>
              <a:t>des </a:t>
            </a:r>
            <a:r>
              <a:rPr sz="1000" dirty="0">
                <a:latin typeface="Arial"/>
                <a:cs typeface="Arial"/>
              </a:rPr>
              <a:t>comportements  illicites </a:t>
            </a:r>
            <a:r>
              <a:rPr sz="1000" spc="-1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internet </a:t>
            </a:r>
            <a:r>
              <a:rPr sz="1000" spc="-20" dirty="0">
                <a:latin typeface="Arial"/>
                <a:cs typeface="Arial"/>
              </a:rPr>
              <a:t>(cas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0" dirty="0">
                <a:latin typeface="Arial"/>
                <a:cs typeface="Arial"/>
              </a:rPr>
              <a:t>cyber-violences, cyber-harcèlement,</a:t>
            </a:r>
            <a:r>
              <a:rPr sz="1000" spc="-21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cyber-sexisme).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2065">
              <a:lnSpc>
                <a:spcPct val="100000"/>
              </a:lnSpc>
            </a:pPr>
            <a:r>
              <a:rPr sz="1000" spc="-3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Plateforme </a:t>
            </a:r>
            <a:r>
              <a:rPr sz="1000" spc="15" dirty="0">
                <a:latin typeface="Arial"/>
                <a:cs typeface="Arial"/>
              </a:rPr>
              <a:t>est </a:t>
            </a:r>
            <a:r>
              <a:rPr sz="1000" spc="-10" dirty="0">
                <a:latin typeface="Arial"/>
                <a:cs typeface="Arial"/>
              </a:rPr>
              <a:t>animée </a:t>
            </a:r>
            <a:r>
              <a:rPr sz="1000" spc="-1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des enquêteur.rice.s </a:t>
            </a:r>
            <a:r>
              <a:rPr sz="1000" spc="5" dirty="0">
                <a:latin typeface="Arial"/>
                <a:cs typeface="Arial"/>
              </a:rPr>
              <a:t>formé.e.s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dirty="0">
                <a:latin typeface="Arial"/>
                <a:cs typeface="Arial"/>
              </a:rPr>
              <a:t>la </a:t>
            </a:r>
            <a:r>
              <a:rPr sz="1000" spc="15" dirty="0">
                <a:latin typeface="Arial"/>
                <a:cs typeface="Arial"/>
              </a:rPr>
              <a:t>lutte </a:t>
            </a:r>
            <a:r>
              <a:rPr sz="1000" spc="-5" dirty="0">
                <a:latin typeface="Arial"/>
                <a:cs typeface="Arial"/>
              </a:rPr>
              <a:t>contre </a:t>
            </a:r>
            <a:r>
              <a:rPr sz="1000" dirty="0">
                <a:latin typeface="Arial"/>
                <a:cs typeface="Arial"/>
              </a:rPr>
              <a:t>la </a:t>
            </a:r>
            <a:r>
              <a:rPr sz="1000" spc="-40" dirty="0">
                <a:latin typeface="Arial"/>
                <a:cs typeface="Arial"/>
              </a:rPr>
              <a:t>cyber-  </a:t>
            </a:r>
            <a:r>
              <a:rPr sz="1000" spc="-10" dirty="0">
                <a:latin typeface="Arial"/>
                <a:cs typeface="Arial"/>
              </a:rPr>
              <a:t>criminalité, sous l’égide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l’OcLc-TIc</a:t>
            </a:r>
            <a:r>
              <a:rPr sz="1000" spc="-14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(cyber-police).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Il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15" dirty="0">
                <a:latin typeface="Arial"/>
                <a:cs typeface="Arial"/>
              </a:rPr>
              <a:t>conseillé </a:t>
            </a:r>
            <a:r>
              <a:rPr sz="1000" spc="-40" dirty="0">
                <a:latin typeface="Arial"/>
                <a:cs typeface="Arial"/>
              </a:rPr>
              <a:t>aux </a:t>
            </a:r>
            <a:r>
              <a:rPr sz="1000" spc="-15" dirty="0">
                <a:latin typeface="Arial"/>
                <a:cs typeface="Arial"/>
              </a:rPr>
              <a:t>victimes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0" dirty="0">
                <a:latin typeface="Arial"/>
                <a:cs typeface="Arial"/>
              </a:rPr>
              <a:t>cyber-harcèlement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collecter des </a:t>
            </a:r>
            <a:r>
              <a:rPr sz="1000" spc="-30" dirty="0">
                <a:latin typeface="Arial"/>
                <a:cs typeface="Arial"/>
              </a:rPr>
              <a:t>preuves </a:t>
            </a:r>
            <a:r>
              <a:rPr sz="1000" spc="-20" dirty="0">
                <a:latin typeface="Arial"/>
                <a:cs typeface="Arial"/>
              </a:rPr>
              <a:t>(captures </a:t>
            </a:r>
            <a:r>
              <a:rPr sz="1000" spc="-15" dirty="0">
                <a:latin typeface="Arial"/>
                <a:cs typeface="Arial"/>
              </a:rPr>
              <a:t>d’écran),  </a:t>
            </a:r>
            <a:r>
              <a:rPr sz="1000" spc="-20" dirty="0">
                <a:latin typeface="Arial"/>
                <a:cs typeface="Arial"/>
              </a:rPr>
              <a:t>qui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pourront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servir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en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cas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dépôt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plainte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auprès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services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Police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ou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Gendarmerie.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5" dirty="0">
                <a:latin typeface="Arial"/>
                <a:cs typeface="Arial"/>
              </a:rPr>
              <a:t>Pour </a:t>
            </a:r>
            <a:r>
              <a:rPr sz="1000" spc="-25" dirty="0">
                <a:latin typeface="Arial"/>
                <a:cs typeface="Arial"/>
              </a:rPr>
              <a:t>en savoir </a:t>
            </a:r>
            <a:r>
              <a:rPr sz="1000" spc="-10" dirty="0">
                <a:latin typeface="Arial"/>
                <a:cs typeface="Arial"/>
              </a:rPr>
              <a:t>plus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0" dirty="0">
                <a:latin typeface="Arial"/>
                <a:cs typeface="Arial"/>
              </a:rPr>
              <a:t>signaler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2700" marR="11430">
              <a:lnSpc>
                <a:spcPct val="100000"/>
              </a:lnSpc>
            </a:pPr>
            <a:r>
              <a:rPr sz="1000" u="sng" spc="-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4"/>
              </a:rPr>
              <a:t>https://www.internet-signalement.gouv.fr/PortailWeb/planets/Accueil!input.action </a:t>
            </a:r>
            <a:r>
              <a:rPr sz="1000" spc="-5" dirty="0">
                <a:solidFill>
                  <a:srgbClr val="009EE3"/>
                </a:solidFill>
                <a:latin typeface="Arial"/>
                <a:cs typeface="Arial"/>
              </a:rPr>
              <a:t> </a:t>
            </a:r>
            <a:r>
              <a:rPr sz="1000" u="sng" spc="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5"/>
              </a:rPr>
              <a:t>https://www.internet-signalement.gouv.fr/PortailWeb/planets/SignalerEtapeInformer!load. </a:t>
            </a:r>
            <a:r>
              <a:rPr sz="1000" spc="5" dirty="0">
                <a:solidFill>
                  <a:srgbClr val="009EE3"/>
                </a:solidFill>
                <a:latin typeface="Arial"/>
                <a:cs typeface="Arial"/>
              </a:rPr>
              <a:t> </a:t>
            </a:r>
            <a:r>
              <a:rPr sz="1000" u="sng" spc="-1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5"/>
              </a:rPr>
              <a:t>action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Arial"/>
              <a:cs typeface="Arial"/>
            </a:endParaRPr>
          </a:p>
          <a:p>
            <a:pPr marL="205104" indent="-193040">
              <a:lnSpc>
                <a:spcPct val="100000"/>
              </a:lnSpc>
              <a:buAutoNum type="arabicPlain" startAt="3"/>
              <a:tabLst>
                <a:tab pos="205740" algn="l"/>
              </a:tabLst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Qui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contacter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pour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aider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une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victime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de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bizutage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dirty="0">
                <a:solidFill>
                  <a:srgbClr val="598396"/>
                </a:solidFill>
                <a:latin typeface="UnDotum"/>
                <a:cs typeface="UnDotum"/>
              </a:rPr>
              <a:t>?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</a:pPr>
            <a:r>
              <a:rPr sz="1200" spc="10" dirty="0">
                <a:solidFill>
                  <a:srgbClr val="598396"/>
                </a:solidFill>
                <a:latin typeface="Arial"/>
                <a:cs typeface="Arial"/>
              </a:rPr>
              <a:t>comité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National contre </a:t>
            </a:r>
            <a:r>
              <a:rPr sz="1200" spc="-10" dirty="0">
                <a:solidFill>
                  <a:srgbClr val="598396"/>
                </a:solidFill>
                <a:latin typeface="Arial"/>
                <a:cs typeface="Arial"/>
              </a:rPr>
              <a:t>le </a:t>
            </a:r>
            <a:r>
              <a:rPr sz="1200" spc="-40" dirty="0">
                <a:solidFill>
                  <a:srgbClr val="598396"/>
                </a:solidFill>
                <a:latin typeface="Arial"/>
                <a:cs typeface="Arial"/>
              </a:rPr>
              <a:t>Bizutage </a:t>
            </a:r>
            <a:r>
              <a:rPr sz="1200" spc="-140" dirty="0">
                <a:solidFill>
                  <a:srgbClr val="598396"/>
                </a:solidFill>
                <a:latin typeface="Arial"/>
                <a:cs typeface="Arial"/>
              </a:rPr>
              <a:t>- </a:t>
            </a:r>
            <a:r>
              <a:rPr sz="1200" spc="-45" dirty="0">
                <a:solidFill>
                  <a:srgbClr val="598396"/>
                </a:solidFill>
                <a:latin typeface="Arial"/>
                <a:cs typeface="Arial"/>
              </a:rPr>
              <a:t>N°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téléphone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d’urgence </a:t>
            </a:r>
            <a:r>
              <a:rPr sz="1200" spc="25" dirty="0">
                <a:solidFill>
                  <a:srgbClr val="598396"/>
                </a:solidFill>
                <a:latin typeface="Arial"/>
                <a:cs typeface="Arial"/>
              </a:rPr>
              <a:t>: </a:t>
            </a:r>
            <a:r>
              <a:rPr sz="1200" spc="45" dirty="0">
                <a:solidFill>
                  <a:srgbClr val="598396"/>
                </a:solidFill>
                <a:latin typeface="Arial"/>
                <a:cs typeface="Arial"/>
              </a:rPr>
              <a:t>06 07 45 26</a:t>
            </a:r>
            <a:r>
              <a:rPr sz="1200" spc="-229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598396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ou</a:t>
            </a:r>
            <a:r>
              <a:rPr sz="1200" spc="-40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45" dirty="0">
                <a:solidFill>
                  <a:srgbClr val="598396"/>
                </a:solidFill>
                <a:latin typeface="Arial"/>
                <a:cs typeface="Arial"/>
              </a:rPr>
              <a:t>06</a:t>
            </a:r>
            <a:r>
              <a:rPr sz="1200" spc="-3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45" dirty="0">
                <a:solidFill>
                  <a:srgbClr val="598396"/>
                </a:solidFill>
                <a:latin typeface="Arial"/>
                <a:cs typeface="Arial"/>
              </a:rPr>
              <a:t>82</a:t>
            </a:r>
            <a:r>
              <a:rPr sz="1200" spc="-3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45" dirty="0">
                <a:solidFill>
                  <a:srgbClr val="598396"/>
                </a:solidFill>
                <a:latin typeface="Arial"/>
                <a:cs typeface="Arial"/>
              </a:rPr>
              <a:t>81</a:t>
            </a:r>
            <a:r>
              <a:rPr sz="1200" spc="-3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45" dirty="0">
                <a:solidFill>
                  <a:srgbClr val="598396"/>
                </a:solidFill>
                <a:latin typeface="Arial"/>
                <a:cs typeface="Arial"/>
              </a:rPr>
              <a:t>40</a:t>
            </a:r>
            <a:r>
              <a:rPr sz="1200" spc="-3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598396"/>
                </a:solidFill>
                <a:latin typeface="Arial"/>
                <a:cs typeface="Arial"/>
              </a:rPr>
              <a:t>70</a:t>
            </a:r>
            <a:endParaRPr sz="1200">
              <a:latin typeface="Arial"/>
              <a:cs typeface="Arial"/>
            </a:endParaRPr>
          </a:p>
          <a:p>
            <a:pPr marL="12700" marR="10795">
              <a:lnSpc>
                <a:spcPct val="100000"/>
              </a:lnSpc>
              <a:spcBef>
                <a:spcPts val="525"/>
              </a:spcBef>
            </a:pPr>
            <a:r>
              <a:rPr sz="1000" spc="-50" dirty="0">
                <a:latin typeface="Arial"/>
                <a:cs typeface="Arial"/>
              </a:rPr>
              <a:t>Le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cNcB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est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accessible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sans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interruption.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Si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toutefois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vous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tombez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sur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messagerie,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n’hésitez  </a:t>
            </a:r>
            <a:r>
              <a:rPr sz="1000" spc="-15" dirty="0">
                <a:latin typeface="Arial"/>
                <a:cs typeface="Arial"/>
              </a:rPr>
              <a:t>pas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5" dirty="0">
                <a:latin typeface="Arial"/>
                <a:cs typeface="Arial"/>
              </a:rPr>
              <a:t>laisser </a:t>
            </a:r>
            <a:r>
              <a:rPr sz="1000" spc="-25" dirty="0">
                <a:latin typeface="Arial"/>
                <a:cs typeface="Arial"/>
              </a:rPr>
              <a:t>un </a:t>
            </a:r>
            <a:r>
              <a:rPr sz="1000" spc="-20" dirty="0">
                <a:latin typeface="Arial"/>
                <a:cs typeface="Arial"/>
              </a:rPr>
              <a:t>message. </a:t>
            </a:r>
            <a:r>
              <a:rPr sz="1000" spc="-55" dirty="0">
                <a:latin typeface="Arial"/>
                <a:cs typeface="Arial"/>
              </a:rPr>
              <a:t>Vous </a:t>
            </a:r>
            <a:r>
              <a:rPr sz="1000" spc="-30" dirty="0">
                <a:latin typeface="Arial"/>
                <a:cs typeface="Arial"/>
              </a:rPr>
              <a:t>serez </a:t>
            </a:r>
            <a:r>
              <a:rPr sz="1000" spc="-20" dirty="0">
                <a:latin typeface="Arial"/>
                <a:cs typeface="Arial"/>
              </a:rPr>
              <a:t>rappelés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plus brefs</a:t>
            </a:r>
            <a:r>
              <a:rPr sz="1000" spc="-1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délais.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</a:pPr>
            <a:r>
              <a:rPr sz="1000" spc="-40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personne </a:t>
            </a:r>
            <a:r>
              <a:rPr sz="1000" spc="-5" dirty="0">
                <a:latin typeface="Arial"/>
                <a:cs typeface="Arial"/>
              </a:rPr>
              <a:t>qui </a:t>
            </a:r>
            <a:r>
              <a:rPr sz="1000" dirty="0">
                <a:latin typeface="Arial"/>
                <a:cs typeface="Arial"/>
              </a:rPr>
              <a:t>se </a:t>
            </a:r>
            <a:r>
              <a:rPr sz="1000" spc="-15" dirty="0">
                <a:latin typeface="Arial"/>
                <a:cs typeface="Arial"/>
              </a:rPr>
              <a:t>confie pourra </a:t>
            </a:r>
            <a:r>
              <a:rPr sz="1000" spc="-5" dirty="0">
                <a:latin typeface="Arial"/>
                <a:cs typeface="Arial"/>
              </a:rPr>
              <a:t>obtenir </a:t>
            </a:r>
            <a:r>
              <a:rPr sz="1000" spc="-10" dirty="0">
                <a:latin typeface="Arial"/>
                <a:cs typeface="Arial"/>
              </a:rPr>
              <a:t>auprès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l’écoutant </a:t>
            </a:r>
            <a:r>
              <a:rPr sz="1000" spc="-20" dirty="0">
                <a:latin typeface="Arial"/>
                <a:cs typeface="Arial"/>
              </a:rPr>
              <a:t>non </a:t>
            </a:r>
            <a:r>
              <a:rPr sz="1000" spc="-5" dirty="0">
                <a:latin typeface="Arial"/>
                <a:cs typeface="Arial"/>
              </a:rPr>
              <a:t>seulement </a:t>
            </a:r>
            <a:r>
              <a:rPr sz="1000" spc="-20" dirty="0">
                <a:latin typeface="Arial"/>
                <a:cs typeface="Arial"/>
              </a:rPr>
              <a:t>une </a:t>
            </a:r>
            <a:r>
              <a:rPr sz="1000" spc="-10" dirty="0">
                <a:latin typeface="Arial"/>
                <a:cs typeface="Arial"/>
              </a:rPr>
              <a:t>écoute  attentive mais </a:t>
            </a:r>
            <a:r>
              <a:rPr sz="1000" spc="-5" dirty="0">
                <a:latin typeface="Arial"/>
                <a:cs typeface="Arial"/>
              </a:rPr>
              <a:t>aussi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10" dirty="0">
                <a:latin typeface="Arial"/>
                <a:cs typeface="Arial"/>
              </a:rPr>
              <a:t>informations </a:t>
            </a:r>
            <a:r>
              <a:rPr sz="1000" spc="-25" dirty="0">
                <a:latin typeface="Arial"/>
                <a:cs typeface="Arial"/>
              </a:rPr>
              <a:t>pour </a:t>
            </a:r>
            <a:r>
              <a:rPr sz="1000" spc="-5" dirty="0">
                <a:latin typeface="Arial"/>
                <a:cs typeface="Arial"/>
              </a:rPr>
              <a:t>l’aider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dirty="0">
                <a:latin typeface="Arial"/>
                <a:cs typeface="Arial"/>
              </a:rPr>
              <a:t>ses </a:t>
            </a:r>
            <a:r>
              <a:rPr sz="1000" spc="-25" dirty="0">
                <a:latin typeface="Arial"/>
                <a:cs typeface="Arial"/>
              </a:rPr>
              <a:t>démarches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juridiques.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mineurs </a:t>
            </a:r>
            <a:r>
              <a:rPr sz="1000" spc="-25" dirty="0">
                <a:latin typeface="Arial"/>
                <a:cs typeface="Arial"/>
              </a:rPr>
              <a:t>peuvent </a:t>
            </a:r>
            <a:r>
              <a:rPr sz="1000" spc="-20" dirty="0">
                <a:latin typeface="Arial"/>
                <a:cs typeface="Arial"/>
              </a:rPr>
              <a:t>appeler </a:t>
            </a:r>
            <a:r>
              <a:rPr sz="1000" spc="-10" dirty="0">
                <a:latin typeface="Arial"/>
                <a:cs typeface="Arial"/>
              </a:rPr>
              <a:t>mais </a:t>
            </a:r>
            <a:r>
              <a:rPr sz="1000" spc="-20" dirty="0">
                <a:latin typeface="Arial"/>
                <a:cs typeface="Arial"/>
              </a:rPr>
              <a:t>également </a:t>
            </a:r>
            <a:r>
              <a:rPr sz="1000" spc="-5" dirty="0">
                <a:latin typeface="Arial"/>
                <a:cs typeface="Arial"/>
              </a:rPr>
              <a:t>toute </a:t>
            </a:r>
            <a:r>
              <a:rPr sz="1000" spc="-20" dirty="0">
                <a:latin typeface="Arial"/>
                <a:cs typeface="Arial"/>
              </a:rPr>
              <a:t>personne </a:t>
            </a:r>
            <a:r>
              <a:rPr sz="1000" spc="-10" dirty="0">
                <a:latin typeface="Arial"/>
                <a:cs typeface="Arial"/>
              </a:rPr>
              <a:t>adulte </a:t>
            </a:r>
            <a:r>
              <a:rPr sz="1000" spc="-15" dirty="0">
                <a:latin typeface="Arial"/>
                <a:cs typeface="Arial"/>
              </a:rPr>
              <a:t>qui </a:t>
            </a:r>
            <a:r>
              <a:rPr sz="1000" spc="-10" dirty="0">
                <a:latin typeface="Arial"/>
                <a:cs typeface="Arial"/>
              </a:rPr>
              <a:t>aurait </a:t>
            </a:r>
            <a:r>
              <a:rPr sz="1000" spc="-20" dirty="0">
                <a:latin typeface="Arial"/>
                <a:cs typeface="Arial"/>
              </a:rPr>
              <a:t>connaissance  </a:t>
            </a:r>
            <a:r>
              <a:rPr sz="1000" spc="-1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comportements </a:t>
            </a:r>
            <a:r>
              <a:rPr sz="1000" spc="-5" dirty="0">
                <a:latin typeface="Arial"/>
                <a:cs typeface="Arial"/>
              </a:rPr>
              <a:t>répréhensibles </a:t>
            </a:r>
            <a:r>
              <a:rPr sz="1000" spc="-30" dirty="0">
                <a:latin typeface="Arial"/>
                <a:cs typeface="Arial"/>
              </a:rPr>
              <a:t>vis-à-vis </a:t>
            </a:r>
            <a:r>
              <a:rPr sz="1000" spc="-1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mineurs </a:t>
            </a:r>
            <a:r>
              <a:rPr sz="1000" spc="-15" dirty="0">
                <a:latin typeface="Arial"/>
                <a:cs typeface="Arial"/>
              </a:rPr>
              <a:t>ou </a:t>
            </a:r>
            <a:r>
              <a:rPr sz="1000" spc="-5" dirty="0">
                <a:latin typeface="Arial"/>
                <a:cs typeface="Arial"/>
              </a:rPr>
              <a:t>majeurs </a:t>
            </a:r>
            <a:r>
              <a:rPr sz="1000" dirty="0">
                <a:latin typeface="Arial"/>
                <a:cs typeface="Arial"/>
              </a:rPr>
              <a:t>(parents, </a:t>
            </a:r>
            <a:r>
              <a:rPr sz="1000" spc="-5" dirty="0">
                <a:latin typeface="Arial"/>
                <a:cs typeface="Arial"/>
              </a:rPr>
              <a:t>personnel  </a:t>
            </a:r>
            <a:r>
              <a:rPr sz="1000" spc="-10" dirty="0">
                <a:latin typeface="Arial"/>
                <a:cs typeface="Arial"/>
              </a:rPr>
              <a:t>établissement </a:t>
            </a:r>
            <a:r>
              <a:rPr sz="1000" spc="5" dirty="0">
                <a:latin typeface="Arial"/>
                <a:cs typeface="Arial"/>
              </a:rPr>
              <a:t>sportif </a:t>
            </a:r>
            <a:r>
              <a:rPr sz="1000" spc="-25" dirty="0">
                <a:latin typeface="Arial"/>
                <a:cs typeface="Arial"/>
              </a:rPr>
              <a:t>comme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50" dirty="0">
                <a:latin typeface="Arial"/>
                <a:cs typeface="Arial"/>
              </a:rPr>
              <a:t>cREPS,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personnel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20" dirty="0">
                <a:latin typeface="Arial"/>
                <a:cs typeface="Arial"/>
              </a:rPr>
              <a:t>club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sportif…).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81788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Le </a:t>
            </a:r>
            <a:r>
              <a:rPr sz="1000" spc="25" dirty="0">
                <a:latin typeface="Arial"/>
                <a:cs typeface="Arial"/>
              </a:rPr>
              <a:t>cNcB</a:t>
            </a:r>
            <a:r>
              <a:rPr sz="1000" spc="-2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peut être </a:t>
            </a:r>
            <a:r>
              <a:rPr sz="1000" spc="-20" dirty="0">
                <a:latin typeface="Arial"/>
                <a:cs typeface="Arial"/>
              </a:rPr>
              <a:t>également </a:t>
            </a:r>
            <a:r>
              <a:rPr sz="1000" spc="-15" dirty="0">
                <a:latin typeface="Arial"/>
                <a:cs typeface="Arial"/>
              </a:rPr>
              <a:t>contacté </a:t>
            </a:r>
            <a:r>
              <a:rPr sz="1000" spc="-30" dirty="0">
                <a:latin typeface="Arial"/>
                <a:cs typeface="Arial"/>
              </a:rPr>
              <a:t>via </a:t>
            </a:r>
            <a:r>
              <a:rPr sz="1000" spc="-15" dirty="0">
                <a:latin typeface="Arial"/>
                <a:cs typeface="Arial"/>
              </a:rPr>
              <a:t>son </a:t>
            </a:r>
            <a:r>
              <a:rPr sz="1000" spc="5" dirty="0">
                <a:latin typeface="Arial"/>
                <a:cs typeface="Arial"/>
              </a:rPr>
              <a:t>site </a:t>
            </a:r>
            <a:r>
              <a:rPr sz="1000" spc="-5" dirty="0">
                <a:latin typeface="Arial"/>
                <a:cs typeface="Arial"/>
              </a:rPr>
              <a:t>internet </a:t>
            </a:r>
            <a:r>
              <a:rPr sz="1000" spc="-1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lien </a:t>
            </a:r>
            <a:r>
              <a:rPr sz="1000" spc="-15" dirty="0">
                <a:latin typeface="Arial"/>
                <a:cs typeface="Arial"/>
              </a:rPr>
              <a:t>suivant </a:t>
            </a:r>
            <a:r>
              <a:rPr sz="1000" spc="20" dirty="0">
                <a:latin typeface="Arial"/>
                <a:cs typeface="Arial"/>
              </a:rPr>
              <a:t>:  </a:t>
            </a:r>
            <a:r>
              <a:rPr sz="1000" u="sng" spc="-2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6"/>
              </a:rPr>
              <a:t>contact@contrelebizutage.fr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336030" cy="9000490"/>
          </a:xfrm>
          <a:custGeom>
            <a:avLst/>
            <a:gdLst/>
            <a:ahLst/>
            <a:cxnLst/>
            <a:rect l="l" t="t" r="r" b="b"/>
            <a:pathLst>
              <a:path w="6336030" h="9000490">
                <a:moveTo>
                  <a:pt x="6336004" y="0"/>
                </a:moveTo>
                <a:lnTo>
                  <a:pt x="0" y="0"/>
                </a:lnTo>
                <a:lnTo>
                  <a:pt x="0" y="9000007"/>
                </a:lnTo>
                <a:lnTo>
                  <a:pt x="6336004" y="9000007"/>
                </a:lnTo>
                <a:lnTo>
                  <a:pt x="6336004" y="0"/>
                </a:lnTo>
                <a:close/>
              </a:path>
            </a:pathLst>
          </a:custGeom>
          <a:solidFill>
            <a:srgbClr val="177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0471" y="4236974"/>
            <a:ext cx="39649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265" dirty="0">
                <a:latin typeface="Arial"/>
                <a:cs typeface="Arial"/>
              </a:rPr>
              <a:t>PARTIE </a:t>
            </a:r>
            <a:r>
              <a:rPr sz="2400" b="0" spc="105" dirty="0">
                <a:latin typeface="Arial"/>
                <a:cs typeface="Arial"/>
              </a:rPr>
              <a:t>2 </a:t>
            </a:r>
            <a:r>
              <a:rPr sz="2400" b="0" spc="-275" dirty="0">
                <a:latin typeface="Arial"/>
                <a:cs typeface="Arial"/>
              </a:rPr>
              <a:t>- </a:t>
            </a:r>
            <a:r>
              <a:rPr sz="3000" spc="-25" dirty="0">
                <a:latin typeface="UnDotum"/>
                <a:cs typeface="UnDotum"/>
              </a:rPr>
              <a:t>MIEUX</a:t>
            </a:r>
            <a:r>
              <a:rPr sz="3000" spc="-350" dirty="0">
                <a:latin typeface="UnDotum"/>
                <a:cs typeface="UnDotum"/>
              </a:rPr>
              <a:t> </a:t>
            </a:r>
            <a:r>
              <a:rPr sz="3000" spc="-40" dirty="0">
                <a:latin typeface="UnDotum"/>
                <a:cs typeface="UnDotum"/>
              </a:rPr>
              <a:t>RÉAGIR</a:t>
            </a:r>
            <a:endParaRPr sz="300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706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16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269999" y="0"/>
                </a:moveTo>
                <a:lnTo>
                  <a:pt x="0" y="0"/>
                </a:lnTo>
                <a:lnTo>
                  <a:pt x="0" y="9524"/>
                </a:lnTo>
                <a:lnTo>
                  <a:pt x="269999" y="9524"/>
                </a:lnTo>
                <a:lnTo>
                  <a:pt x="269999" y="0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4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000" y="2181174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5999" y="0"/>
                </a:lnTo>
              </a:path>
            </a:pathLst>
          </a:custGeom>
          <a:ln w="9525">
            <a:solidFill>
              <a:srgbClr val="1770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7300" y="455510"/>
            <a:ext cx="480187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9295" marR="154940" indent="-697230" algn="just">
              <a:lnSpc>
                <a:spcPct val="100000"/>
              </a:lnSpc>
              <a:spcBef>
                <a:spcPts val="100"/>
              </a:spcBef>
            </a:pPr>
            <a:r>
              <a:rPr sz="1400" spc="-55" dirty="0">
                <a:solidFill>
                  <a:srgbClr val="598396"/>
                </a:solidFill>
                <a:latin typeface="Arial"/>
                <a:cs typeface="Arial"/>
              </a:rPr>
              <a:t>Fiche </a:t>
            </a:r>
            <a:r>
              <a:rPr sz="1400" spc="60" dirty="0">
                <a:solidFill>
                  <a:srgbClr val="598396"/>
                </a:solidFill>
                <a:latin typeface="Arial"/>
                <a:cs typeface="Arial"/>
              </a:rPr>
              <a:t>5 </a:t>
            </a:r>
            <a:r>
              <a:rPr sz="1400" spc="-160" dirty="0">
                <a:solidFill>
                  <a:srgbClr val="598396"/>
                </a:solidFill>
                <a:latin typeface="Arial"/>
                <a:cs typeface="Arial"/>
              </a:rPr>
              <a:t>-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Un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cas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de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violence sexuelle est  commis</a:t>
            </a:r>
            <a:r>
              <a:rPr sz="1800" b="1" spc="-10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par</a:t>
            </a:r>
            <a:r>
              <a:rPr sz="1800" b="1" spc="-10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un</a:t>
            </a:r>
            <a:r>
              <a:rPr sz="1800" b="1" spc="-10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éducateur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dans</a:t>
            </a:r>
            <a:r>
              <a:rPr sz="1800" b="1" spc="-10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le</a:t>
            </a:r>
            <a:r>
              <a:rPr sz="1800" b="1" spc="-10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cadre</a:t>
            </a:r>
            <a:endParaRPr sz="1800">
              <a:latin typeface="UnDotum"/>
              <a:cs typeface="UnDotum"/>
            </a:endParaRPr>
          </a:p>
          <a:p>
            <a:pPr marL="709295" marR="5080" algn="just">
              <a:lnSpc>
                <a:spcPct val="100000"/>
              </a:lnSpc>
            </a:pP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d’un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établissement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d’activités</a:t>
            </a:r>
            <a:r>
              <a:rPr sz="1800" b="1" spc="-2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5" dirty="0">
                <a:solidFill>
                  <a:srgbClr val="1770B8"/>
                </a:solidFill>
                <a:latin typeface="UnDotum"/>
                <a:cs typeface="UnDotum"/>
              </a:rPr>
              <a:t>physiques 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et sportives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est </a:t>
            </a:r>
            <a:r>
              <a:rPr sz="1800" b="1" dirty="0">
                <a:solidFill>
                  <a:srgbClr val="1770B8"/>
                </a:solidFill>
                <a:latin typeface="UnDotum"/>
                <a:cs typeface="UnDotum"/>
              </a:rPr>
              <a:t>porté à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la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connaissance 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d’un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5" dirty="0">
                <a:solidFill>
                  <a:srgbClr val="1770B8"/>
                </a:solidFill>
                <a:latin typeface="UnDotum"/>
                <a:cs typeface="UnDotum"/>
              </a:rPr>
              <a:t>service</a:t>
            </a:r>
            <a:r>
              <a:rPr sz="1800" b="1" spc="-9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de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l’État</a:t>
            </a:r>
            <a:r>
              <a:rPr sz="1800" b="1" spc="-9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en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charge</a:t>
            </a:r>
            <a:endParaRPr sz="1800">
              <a:latin typeface="UnDotum"/>
              <a:cs typeface="UnDotum"/>
            </a:endParaRPr>
          </a:p>
          <a:p>
            <a:pPr marL="709295" algn="just">
              <a:lnSpc>
                <a:spcPct val="100000"/>
              </a:lnSpc>
            </a:pP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des </a:t>
            </a:r>
            <a:r>
              <a:rPr sz="1800" b="1" spc="-5" dirty="0">
                <a:solidFill>
                  <a:srgbClr val="1770B8"/>
                </a:solidFill>
                <a:latin typeface="UnDotum"/>
                <a:cs typeface="UnDotum"/>
              </a:rPr>
              <a:t>Sports </a:t>
            </a:r>
            <a:r>
              <a:rPr sz="1800" b="1" dirty="0">
                <a:solidFill>
                  <a:srgbClr val="1770B8"/>
                </a:solidFill>
                <a:latin typeface="UnDotum"/>
                <a:cs typeface="UnDotum"/>
              </a:rPr>
              <a:t>:</a:t>
            </a:r>
            <a:r>
              <a:rPr sz="1800" b="1" spc="-409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comment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agir </a:t>
            </a:r>
            <a:r>
              <a:rPr sz="1800" b="1" dirty="0">
                <a:solidFill>
                  <a:srgbClr val="1770B8"/>
                </a:solidFill>
                <a:latin typeface="UnDotum"/>
                <a:cs typeface="UnDotum"/>
              </a:rPr>
              <a:t>?</a:t>
            </a:r>
            <a:endParaRPr sz="18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8390" y="2441118"/>
            <a:ext cx="5278120" cy="471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 marR="91440" algn="just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UnDotum"/>
                <a:cs typeface="UnDotum"/>
              </a:rPr>
              <a:t>Peuvent </a:t>
            </a:r>
            <a:r>
              <a:rPr sz="1000" b="1" dirty="0">
                <a:latin typeface="UnDotum"/>
                <a:cs typeface="UnDotum"/>
              </a:rPr>
              <a:t>être actionnées </a:t>
            </a:r>
            <a:r>
              <a:rPr sz="1000" spc="-30" dirty="0">
                <a:latin typeface="Arial"/>
                <a:cs typeface="Arial"/>
              </a:rPr>
              <a:t>deux </a:t>
            </a:r>
            <a:r>
              <a:rPr sz="1000" spc="-15" dirty="0">
                <a:latin typeface="Arial"/>
                <a:cs typeface="Arial"/>
              </a:rPr>
              <a:t>procédures </a:t>
            </a:r>
            <a:r>
              <a:rPr sz="1000" spc="-10" dirty="0">
                <a:latin typeface="Arial"/>
                <a:cs typeface="Arial"/>
              </a:rPr>
              <a:t>indépendantes </a:t>
            </a:r>
            <a:r>
              <a:rPr sz="1000" dirty="0">
                <a:latin typeface="Arial"/>
                <a:cs typeface="Arial"/>
              </a:rPr>
              <a:t>mais </a:t>
            </a:r>
            <a:r>
              <a:rPr sz="1000" spc="-5" dirty="0">
                <a:latin typeface="Arial"/>
                <a:cs typeface="Arial"/>
              </a:rPr>
              <a:t>complémentaires </a:t>
            </a:r>
            <a:r>
              <a:rPr sz="1000" spc="-20" dirty="0">
                <a:latin typeface="Arial"/>
                <a:cs typeface="Arial"/>
              </a:rPr>
              <a:t>à savoir  </a:t>
            </a:r>
            <a:r>
              <a:rPr sz="1000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déclenchement </a:t>
            </a:r>
            <a:r>
              <a:rPr sz="1000" dirty="0">
                <a:latin typeface="Arial"/>
                <a:cs typeface="Arial"/>
              </a:rPr>
              <a:t>d’une </a:t>
            </a:r>
            <a:r>
              <a:rPr sz="1000" spc="-20" dirty="0">
                <a:latin typeface="Arial"/>
                <a:cs typeface="Arial"/>
              </a:rPr>
              <a:t>procédure </a:t>
            </a:r>
            <a:r>
              <a:rPr sz="1000" spc="-5" dirty="0">
                <a:latin typeface="Arial"/>
                <a:cs typeface="Arial"/>
              </a:rPr>
              <a:t>administrative (</a:t>
            </a:r>
            <a:r>
              <a:rPr sz="1000" b="1" spc="-5" dirty="0">
                <a:latin typeface="UnDotum"/>
                <a:cs typeface="UnDotum"/>
              </a:rPr>
              <a:t>pouvant </a:t>
            </a:r>
            <a:r>
              <a:rPr sz="1000" b="1" dirty="0">
                <a:latin typeface="UnDotum"/>
                <a:cs typeface="UnDotum"/>
              </a:rPr>
              <a:t>déboucher sur une procédure  </a:t>
            </a:r>
            <a:r>
              <a:rPr sz="1000" b="1" spc="-15" dirty="0">
                <a:latin typeface="UnDotum"/>
                <a:cs typeface="UnDotum"/>
              </a:rPr>
              <a:t>disciplinaire</a:t>
            </a:r>
            <a:r>
              <a:rPr sz="1000" spc="-15" dirty="0">
                <a:latin typeface="Arial"/>
                <a:cs typeface="Arial"/>
              </a:rPr>
              <a:t>)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déclenchement </a:t>
            </a:r>
            <a:r>
              <a:rPr sz="1000" spc="-10" dirty="0">
                <a:latin typeface="Arial"/>
                <a:cs typeface="Arial"/>
              </a:rPr>
              <a:t>d’une </a:t>
            </a:r>
            <a:r>
              <a:rPr sz="1000" spc="-25" dirty="0">
                <a:latin typeface="Arial"/>
                <a:cs typeface="Arial"/>
              </a:rPr>
              <a:t>procédure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pénale.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01600" marR="93345" algn="just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Les </a:t>
            </a:r>
            <a:r>
              <a:rPr sz="1000" spc="-25" dirty="0">
                <a:latin typeface="Arial"/>
                <a:cs typeface="Arial"/>
              </a:rPr>
              <a:t>deux </a:t>
            </a:r>
            <a:r>
              <a:rPr sz="1000" spc="-10" dirty="0">
                <a:latin typeface="Arial"/>
                <a:cs typeface="Arial"/>
              </a:rPr>
              <a:t>procédures peuvent </a:t>
            </a:r>
            <a:r>
              <a:rPr sz="1000" dirty="0">
                <a:latin typeface="Arial"/>
                <a:cs typeface="Arial"/>
              </a:rPr>
              <a:t>être </a:t>
            </a:r>
            <a:r>
              <a:rPr sz="1000" spc="10" dirty="0">
                <a:latin typeface="Arial"/>
                <a:cs typeface="Arial"/>
              </a:rPr>
              <a:t>d’ailleurs </a:t>
            </a:r>
            <a:r>
              <a:rPr sz="1000" spc="-10" dirty="0">
                <a:latin typeface="Arial"/>
                <a:cs typeface="Arial"/>
              </a:rPr>
              <a:t>déclenchées </a:t>
            </a:r>
            <a:r>
              <a:rPr sz="1000" spc="5" dirty="0">
                <a:latin typeface="Arial"/>
                <a:cs typeface="Arial"/>
              </a:rPr>
              <a:t>simultanément </a:t>
            </a:r>
            <a:r>
              <a:rPr sz="1000" spc="-15" dirty="0">
                <a:latin typeface="Arial"/>
                <a:cs typeface="Arial"/>
              </a:rPr>
              <a:t>ou de </a:t>
            </a:r>
            <a:r>
              <a:rPr sz="1000" spc="-10" dirty="0">
                <a:latin typeface="Arial"/>
                <a:cs typeface="Arial"/>
              </a:rPr>
              <a:t>manière  </a:t>
            </a:r>
            <a:r>
              <a:rPr sz="1000" spc="-20" dirty="0">
                <a:latin typeface="Arial"/>
                <a:cs typeface="Arial"/>
              </a:rPr>
              <a:t>successive </a:t>
            </a:r>
            <a:r>
              <a:rPr sz="1000" spc="-15" dirty="0">
                <a:latin typeface="Arial"/>
                <a:cs typeface="Arial"/>
              </a:rPr>
              <a:t>(mais dans </a:t>
            </a:r>
            <a:r>
              <a:rPr sz="1000" spc="-25" dirty="0">
                <a:latin typeface="Arial"/>
                <a:cs typeface="Arial"/>
              </a:rPr>
              <a:t>ce </a:t>
            </a:r>
            <a:r>
              <a:rPr sz="1000" spc="-10" dirty="0">
                <a:latin typeface="Arial"/>
                <a:cs typeface="Arial"/>
              </a:rPr>
              <a:t>cas, </a:t>
            </a:r>
            <a:r>
              <a:rPr sz="1000" spc="10" dirty="0">
                <a:latin typeface="Arial"/>
                <a:cs typeface="Arial"/>
              </a:rPr>
              <a:t>il</a:t>
            </a:r>
            <a:r>
              <a:rPr sz="1000" spc="-2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n’y pas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20" dirty="0">
                <a:latin typeface="Arial"/>
                <a:cs typeface="Arial"/>
              </a:rPr>
              <a:t>hiérarchie </a:t>
            </a:r>
            <a:r>
              <a:rPr sz="1000" spc="-15" dirty="0">
                <a:latin typeface="Arial"/>
                <a:cs typeface="Arial"/>
              </a:rPr>
              <a:t>entre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35" dirty="0">
                <a:latin typeface="Arial"/>
                <a:cs typeface="Arial"/>
              </a:rPr>
              <a:t>deux </a:t>
            </a:r>
            <a:r>
              <a:rPr sz="1000" spc="-25" dirty="0">
                <a:latin typeface="Arial"/>
                <a:cs typeface="Arial"/>
              </a:rPr>
              <a:t>procédures).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101600" algn="just">
              <a:lnSpc>
                <a:spcPct val="100000"/>
              </a:lnSpc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A- La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procédure</a:t>
            </a:r>
            <a:r>
              <a:rPr sz="1400" b="1" spc="-19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administrative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50">
              <a:latin typeface="UnDotum"/>
              <a:cs typeface="UnDotum"/>
            </a:endParaRPr>
          </a:p>
          <a:p>
            <a:pPr marL="101600" marR="93980" algn="just">
              <a:lnSpc>
                <a:spcPct val="100000"/>
              </a:lnSpc>
            </a:pPr>
            <a:r>
              <a:rPr sz="1000" b="1" dirty="0">
                <a:latin typeface="UnDotum"/>
                <a:cs typeface="UnDotum"/>
              </a:rPr>
              <a:t>1</a:t>
            </a:r>
            <a:r>
              <a:rPr sz="825" b="1" baseline="35353" dirty="0">
                <a:latin typeface="UnDotum"/>
                <a:cs typeface="UnDotum"/>
              </a:rPr>
              <a:t>ère</a:t>
            </a:r>
            <a:r>
              <a:rPr sz="825" b="1" spc="112" baseline="35353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étape</a:t>
            </a:r>
            <a:r>
              <a:rPr sz="1000" b="1" spc="-65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:</a:t>
            </a:r>
            <a:r>
              <a:rPr sz="1000" b="1" spc="-65" dirty="0">
                <a:latin typeface="UnDotum"/>
                <a:cs typeface="UnDotum"/>
              </a:rPr>
              <a:t> </a:t>
            </a:r>
            <a:r>
              <a:rPr sz="1000" spc="-10" dirty="0">
                <a:latin typeface="Arial"/>
                <a:cs typeface="Arial"/>
              </a:rPr>
              <a:t>constater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par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mise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en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place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d’une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enquête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administrative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par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DDcS/  </a:t>
            </a:r>
            <a:r>
              <a:rPr sz="1000" spc="-55" dirty="0">
                <a:latin typeface="Arial"/>
                <a:cs typeface="Arial"/>
              </a:rPr>
              <a:t>DDcSPP </a:t>
            </a:r>
            <a:r>
              <a:rPr sz="1000" spc="-15" dirty="0">
                <a:latin typeface="Arial"/>
                <a:cs typeface="Arial"/>
              </a:rPr>
              <a:t>(représentant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30" dirty="0">
                <a:latin typeface="Arial"/>
                <a:cs typeface="Arial"/>
              </a:rPr>
              <a:t>Préfet)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01600" marR="90170" algn="just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Il </a:t>
            </a:r>
            <a:r>
              <a:rPr sz="1000" spc="15" dirty="0">
                <a:latin typeface="Arial"/>
                <a:cs typeface="Arial"/>
              </a:rPr>
              <a:t>s’agit </a:t>
            </a:r>
            <a:r>
              <a:rPr sz="1000" spc="5" dirty="0">
                <a:latin typeface="Arial"/>
                <a:cs typeface="Arial"/>
              </a:rPr>
              <a:t>d’une </a:t>
            </a:r>
            <a:r>
              <a:rPr sz="1000" spc="-5" dirty="0">
                <a:latin typeface="Arial"/>
                <a:cs typeface="Arial"/>
              </a:rPr>
              <a:t>enquête </a:t>
            </a:r>
            <a:r>
              <a:rPr sz="1000" dirty="0">
                <a:latin typeface="Arial"/>
                <a:cs typeface="Arial"/>
              </a:rPr>
              <a:t>destinée </a:t>
            </a:r>
            <a:r>
              <a:rPr sz="1000" spc="-15" dirty="0">
                <a:latin typeface="Arial"/>
                <a:cs typeface="Arial"/>
              </a:rPr>
              <a:t>en </a:t>
            </a:r>
            <a:r>
              <a:rPr sz="1000" spc="-10" dirty="0">
                <a:latin typeface="Arial"/>
                <a:cs typeface="Arial"/>
              </a:rPr>
              <a:t>premier </a:t>
            </a:r>
            <a:r>
              <a:rPr sz="1000" dirty="0">
                <a:latin typeface="Arial"/>
                <a:cs typeface="Arial"/>
              </a:rPr>
              <a:t>lieu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0" dirty="0">
                <a:latin typeface="Arial"/>
                <a:cs typeface="Arial"/>
              </a:rPr>
              <a:t>vérifier </a:t>
            </a:r>
            <a:r>
              <a:rPr sz="1000" dirty="0">
                <a:latin typeface="Arial"/>
                <a:cs typeface="Arial"/>
              </a:rPr>
              <a:t>la </a:t>
            </a:r>
            <a:r>
              <a:rPr sz="1000" spc="5" dirty="0">
                <a:latin typeface="Arial"/>
                <a:cs typeface="Arial"/>
              </a:rPr>
              <a:t>réalité </a:t>
            </a:r>
            <a:r>
              <a:rPr sz="1000" spc="-5" dirty="0">
                <a:latin typeface="Arial"/>
                <a:cs typeface="Arial"/>
              </a:rPr>
              <a:t>des </a:t>
            </a:r>
            <a:r>
              <a:rPr sz="1000" spc="20" dirty="0">
                <a:latin typeface="Arial"/>
                <a:cs typeface="Arial"/>
              </a:rPr>
              <a:t>faits </a:t>
            </a:r>
            <a:r>
              <a:rPr sz="1000" spc="10" dirty="0">
                <a:latin typeface="Arial"/>
                <a:cs typeface="Arial"/>
              </a:rPr>
              <a:t>suite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5" dirty="0">
                <a:latin typeface="Arial"/>
                <a:cs typeface="Arial"/>
              </a:rPr>
              <a:t>un  signalement (direct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15" dirty="0">
                <a:latin typeface="Arial"/>
                <a:cs typeface="Arial"/>
              </a:rPr>
              <a:t>indirect) </a:t>
            </a:r>
            <a:r>
              <a:rPr sz="1000" spc="-20" dirty="0">
                <a:latin typeface="Arial"/>
                <a:cs typeface="Arial"/>
              </a:rPr>
              <a:t>auprès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15" dirty="0">
                <a:latin typeface="Arial"/>
                <a:cs typeface="Arial"/>
              </a:rPr>
              <a:t>service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l’État </a:t>
            </a:r>
            <a:r>
              <a:rPr sz="1000" spc="-25" dirty="0">
                <a:latin typeface="Arial"/>
                <a:cs typeface="Arial"/>
              </a:rPr>
              <a:t>(DDcS ou </a:t>
            </a:r>
            <a:r>
              <a:rPr sz="1000" spc="-45" dirty="0">
                <a:latin typeface="Arial"/>
                <a:cs typeface="Arial"/>
              </a:rPr>
              <a:t>DDcSPP). </a:t>
            </a:r>
            <a:r>
              <a:rPr sz="1000" spc="-55" dirty="0">
                <a:latin typeface="Arial"/>
                <a:cs typeface="Arial"/>
              </a:rPr>
              <a:t>Pour </a:t>
            </a:r>
            <a:r>
              <a:rPr sz="1000" spc="-15" dirty="0">
                <a:latin typeface="Arial"/>
                <a:cs typeface="Arial"/>
              </a:rPr>
              <a:t>cela, </a:t>
            </a:r>
            <a:r>
              <a:rPr sz="1000" spc="-30" dirty="0">
                <a:latin typeface="Arial"/>
                <a:cs typeface="Arial"/>
              </a:rPr>
              <a:t>un 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10" dirty="0">
                <a:latin typeface="Arial"/>
                <a:cs typeface="Arial"/>
              </a:rPr>
              <a:t>plusieurs </a:t>
            </a:r>
            <a:r>
              <a:rPr sz="1000" spc="-20" dirty="0">
                <a:latin typeface="Arial"/>
                <a:cs typeface="Arial"/>
              </a:rPr>
              <a:t>agents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15" dirty="0">
                <a:latin typeface="Arial"/>
                <a:cs typeface="Arial"/>
              </a:rPr>
              <a:t>service </a:t>
            </a:r>
            <a:r>
              <a:rPr sz="1000" spc="-35" dirty="0">
                <a:latin typeface="Arial"/>
                <a:cs typeface="Arial"/>
              </a:rPr>
              <a:t>chargé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5" dirty="0">
                <a:latin typeface="Arial"/>
                <a:cs typeface="Arial"/>
              </a:rPr>
              <a:t>sports </a:t>
            </a:r>
            <a:r>
              <a:rPr sz="1000" spc="-5" dirty="0">
                <a:latin typeface="Arial"/>
                <a:cs typeface="Arial"/>
              </a:rPr>
              <a:t>doit se </a:t>
            </a:r>
            <a:r>
              <a:rPr sz="1000" spc="-25" dirty="0">
                <a:latin typeface="Arial"/>
                <a:cs typeface="Arial"/>
              </a:rPr>
              <a:t>rendre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5" dirty="0">
                <a:latin typeface="Arial"/>
                <a:cs typeface="Arial"/>
              </a:rPr>
              <a:t>sportif  </a:t>
            </a:r>
            <a:r>
              <a:rPr sz="1000" spc="-30" dirty="0">
                <a:latin typeface="Arial"/>
                <a:cs typeface="Arial"/>
              </a:rPr>
              <a:t>pour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procéder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toutes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vérifications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d’usage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(notamment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affichage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dans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l’établissement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de  </a:t>
            </a:r>
            <a:r>
              <a:rPr sz="1000" spc="-5" dirty="0">
                <a:latin typeface="Arial"/>
                <a:cs typeface="Arial"/>
              </a:rPr>
              <a:t>la carte </a:t>
            </a:r>
            <a:r>
              <a:rPr sz="1000" spc="-15" dirty="0">
                <a:latin typeface="Arial"/>
                <a:cs typeface="Arial"/>
              </a:rPr>
              <a:t>professionnelle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l’éducateur </a:t>
            </a:r>
            <a:r>
              <a:rPr sz="1000" spc="-25" dirty="0">
                <a:latin typeface="Arial"/>
                <a:cs typeface="Arial"/>
              </a:rPr>
              <a:t>soupçonné). </a:t>
            </a:r>
            <a:r>
              <a:rPr sz="1000" spc="25" dirty="0">
                <a:latin typeface="Arial"/>
                <a:cs typeface="Arial"/>
              </a:rPr>
              <a:t>cette </a:t>
            </a:r>
            <a:r>
              <a:rPr sz="1000" spc="-20" dirty="0">
                <a:latin typeface="Arial"/>
                <a:cs typeface="Arial"/>
              </a:rPr>
              <a:t>enquête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5" dirty="0">
                <a:latin typeface="Arial"/>
                <a:cs typeface="Arial"/>
              </a:rPr>
              <a:t>fait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5" dirty="0">
                <a:latin typeface="Arial"/>
                <a:cs typeface="Arial"/>
              </a:rPr>
              <a:t>respect des  </a:t>
            </a:r>
            <a:r>
              <a:rPr sz="1000" spc="-10" dirty="0">
                <a:latin typeface="Arial"/>
                <a:cs typeface="Arial"/>
              </a:rPr>
              <a:t>droits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défense.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Les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droits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défense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signifient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que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personne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visée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par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probable  </a:t>
            </a:r>
            <a:r>
              <a:rPr sz="1000" spc="-15" dirty="0">
                <a:latin typeface="Arial"/>
                <a:cs typeface="Arial"/>
              </a:rPr>
              <a:t>décision </a:t>
            </a:r>
            <a:r>
              <a:rPr sz="1000" spc="-5" dirty="0">
                <a:latin typeface="Arial"/>
                <a:cs typeface="Arial"/>
              </a:rPr>
              <a:t>doit </a:t>
            </a:r>
            <a:r>
              <a:rPr sz="1000" spc="-10" dirty="0">
                <a:latin typeface="Arial"/>
                <a:cs typeface="Arial"/>
              </a:rPr>
              <a:t>être </a:t>
            </a:r>
            <a:r>
              <a:rPr sz="1000" spc="-15" dirty="0">
                <a:latin typeface="Arial"/>
                <a:cs typeface="Arial"/>
              </a:rPr>
              <a:t>informée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5" dirty="0">
                <a:latin typeface="Arial"/>
                <a:cs typeface="Arial"/>
              </a:rPr>
              <a:t>l’avance,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5" dirty="0">
                <a:latin typeface="Arial"/>
                <a:cs typeface="Arial"/>
              </a:rPr>
              <a:t>donc </a:t>
            </a:r>
            <a:r>
              <a:rPr sz="1000" spc="-10" dirty="0">
                <a:latin typeface="Arial"/>
                <a:cs typeface="Arial"/>
              </a:rPr>
              <a:t>mise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25" dirty="0">
                <a:latin typeface="Arial"/>
                <a:cs typeface="Arial"/>
              </a:rPr>
              <a:t>même de </a:t>
            </a:r>
            <a:r>
              <a:rPr sz="1000" spc="-10" dirty="0">
                <a:latin typeface="Arial"/>
                <a:cs typeface="Arial"/>
              </a:rPr>
              <a:t>faire </a:t>
            </a:r>
            <a:r>
              <a:rPr sz="1000" spc="-20" dirty="0">
                <a:latin typeface="Arial"/>
                <a:cs typeface="Arial"/>
              </a:rPr>
              <a:t>valoir </a:t>
            </a:r>
            <a:r>
              <a:rPr sz="1000" spc="-15" dirty="0">
                <a:latin typeface="Arial"/>
                <a:cs typeface="Arial"/>
              </a:rPr>
              <a:t>son </a:t>
            </a:r>
            <a:r>
              <a:rPr sz="1000" spc="-10" dirty="0">
                <a:latin typeface="Arial"/>
                <a:cs typeface="Arial"/>
              </a:rPr>
              <a:t>point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45" dirty="0">
                <a:latin typeface="Arial"/>
                <a:cs typeface="Arial"/>
              </a:rPr>
              <a:t>vue  </a:t>
            </a:r>
            <a:r>
              <a:rPr sz="1000" spc="-25" dirty="0">
                <a:latin typeface="Arial"/>
                <a:cs typeface="Arial"/>
              </a:rPr>
              <a:t>avant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prise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décision. </a:t>
            </a:r>
            <a:r>
              <a:rPr sz="1000" spc="-25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services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l’État </a:t>
            </a:r>
            <a:r>
              <a:rPr sz="1000" spc="-15" dirty="0">
                <a:latin typeface="Arial"/>
                <a:cs typeface="Arial"/>
              </a:rPr>
              <a:t>vérifieront </a:t>
            </a:r>
            <a:r>
              <a:rPr sz="1000" spc="15" dirty="0">
                <a:latin typeface="Arial"/>
                <a:cs typeface="Arial"/>
              </a:rPr>
              <a:t>si </a:t>
            </a:r>
            <a:r>
              <a:rPr sz="1000" spc="-5" dirty="0">
                <a:latin typeface="Arial"/>
                <a:cs typeface="Arial"/>
              </a:rPr>
              <a:t>l’obligation d’honorabilité  </a:t>
            </a:r>
            <a:r>
              <a:rPr sz="1000" spc="5" dirty="0">
                <a:latin typeface="Arial"/>
                <a:cs typeface="Arial"/>
              </a:rPr>
              <a:t>était </a:t>
            </a:r>
            <a:r>
              <a:rPr sz="1000" spc="-25" dirty="0">
                <a:latin typeface="Arial"/>
                <a:cs typeface="Arial"/>
              </a:rPr>
              <a:t>ou non </a:t>
            </a:r>
            <a:r>
              <a:rPr sz="1000" spc="-15" dirty="0">
                <a:latin typeface="Arial"/>
                <a:cs typeface="Arial"/>
              </a:rPr>
              <a:t>respectée </a:t>
            </a:r>
            <a:r>
              <a:rPr sz="1000" spc="20" dirty="0">
                <a:latin typeface="Arial"/>
                <a:cs typeface="Arial"/>
              </a:rPr>
              <a:t>; </a:t>
            </a:r>
            <a:r>
              <a:rPr sz="1000" spc="-25" dirty="0">
                <a:latin typeface="Arial"/>
                <a:cs typeface="Arial"/>
              </a:rPr>
              <a:t>pour </a:t>
            </a:r>
            <a:r>
              <a:rPr sz="1000" spc="-15" dirty="0">
                <a:latin typeface="Arial"/>
                <a:cs typeface="Arial"/>
              </a:rPr>
              <a:t>cela,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services pourront </a:t>
            </a:r>
            <a:r>
              <a:rPr sz="1000" spc="-35" dirty="0">
                <a:latin typeface="Arial"/>
                <a:cs typeface="Arial"/>
              </a:rPr>
              <a:t>avoir </a:t>
            </a:r>
            <a:r>
              <a:rPr sz="1000" spc="-20" dirty="0">
                <a:latin typeface="Arial"/>
                <a:cs typeface="Arial"/>
              </a:rPr>
              <a:t>accès </a:t>
            </a:r>
            <a:r>
              <a:rPr sz="1000" spc="-25" dirty="0">
                <a:latin typeface="Arial"/>
                <a:cs typeface="Arial"/>
              </a:rPr>
              <a:t>au </a:t>
            </a:r>
            <a:r>
              <a:rPr sz="1000" spc="-5" dirty="0">
                <a:latin typeface="Arial"/>
                <a:cs typeface="Arial"/>
              </a:rPr>
              <a:t>bulletin </a:t>
            </a:r>
            <a:r>
              <a:rPr sz="1000" dirty="0">
                <a:latin typeface="Arial"/>
                <a:cs typeface="Arial"/>
              </a:rPr>
              <a:t>n°2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15" dirty="0">
                <a:latin typeface="Arial"/>
                <a:cs typeface="Arial"/>
              </a:rPr>
              <a:t>casier  judiciaire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personne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5" dirty="0">
                <a:latin typeface="Arial"/>
                <a:cs typeface="Arial"/>
              </a:rPr>
              <a:t>au </a:t>
            </a:r>
            <a:r>
              <a:rPr sz="1000" spc="-20" dirty="0">
                <a:latin typeface="Arial"/>
                <a:cs typeface="Arial"/>
              </a:rPr>
              <a:t>fichier </a:t>
            </a:r>
            <a:r>
              <a:rPr sz="1000" spc="-15" dirty="0">
                <a:latin typeface="Arial"/>
                <a:cs typeface="Arial"/>
              </a:rPr>
              <a:t>judiciaire </a:t>
            </a:r>
            <a:r>
              <a:rPr sz="1000" spc="-10" dirty="0">
                <a:latin typeface="Arial"/>
                <a:cs typeface="Arial"/>
              </a:rPr>
              <a:t>national automatisé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10" dirty="0">
                <a:latin typeface="Arial"/>
                <a:cs typeface="Arial"/>
              </a:rPr>
              <a:t>auteurs </a:t>
            </a:r>
            <a:r>
              <a:rPr sz="1000" spc="-5" dirty="0">
                <a:latin typeface="Arial"/>
                <a:cs typeface="Arial"/>
              </a:rPr>
              <a:t>d’infractions  </a:t>
            </a:r>
            <a:r>
              <a:rPr sz="1000" spc="-15" dirty="0">
                <a:latin typeface="Arial"/>
                <a:cs typeface="Arial"/>
              </a:rPr>
              <a:t>sexuelles </a:t>
            </a:r>
            <a:r>
              <a:rPr sz="1000" spc="-25" dirty="0">
                <a:latin typeface="Arial"/>
                <a:cs typeface="Arial"/>
              </a:rPr>
              <a:t>ou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violentes.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01600" algn="just">
              <a:lnSpc>
                <a:spcPct val="100000"/>
              </a:lnSpc>
            </a:pPr>
            <a:r>
              <a:rPr sz="1000" spc="-20" dirty="0">
                <a:latin typeface="Arial"/>
                <a:cs typeface="Arial"/>
              </a:rPr>
              <a:t>Si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sont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avérés,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on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passe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30" dirty="0">
                <a:latin typeface="Arial"/>
                <a:cs typeface="Arial"/>
              </a:rPr>
              <a:t> deuxième </a:t>
            </a:r>
            <a:r>
              <a:rPr sz="1000" spc="-10" dirty="0">
                <a:latin typeface="Arial"/>
                <a:cs typeface="Arial"/>
              </a:rPr>
              <a:t>étape.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01600" algn="just">
              <a:lnSpc>
                <a:spcPct val="100000"/>
              </a:lnSpc>
            </a:pPr>
            <a:r>
              <a:rPr sz="1000" b="1" spc="5" dirty="0">
                <a:latin typeface="UnDotum"/>
                <a:cs typeface="UnDotum"/>
              </a:rPr>
              <a:t>2</a:t>
            </a:r>
            <a:r>
              <a:rPr sz="825" b="1" spc="7" baseline="35353" dirty="0">
                <a:latin typeface="UnDotum"/>
                <a:cs typeface="UnDotum"/>
              </a:rPr>
              <a:t>ème </a:t>
            </a:r>
            <a:r>
              <a:rPr sz="1000" b="1" spc="-10" dirty="0">
                <a:latin typeface="UnDotum"/>
                <a:cs typeface="UnDotum"/>
              </a:rPr>
              <a:t>étape </a:t>
            </a:r>
            <a:r>
              <a:rPr sz="1000" b="1" dirty="0">
                <a:latin typeface="UnDotum"/>
                <a:cs typeface="UnDotum"/>
              </a:rPr>
              <a:t>: </a:t>
            </a:r>
            <a:r>
              <a:rPr sz="1000" spc="-25" dirty="0">
                <a:latin typeface="Arial"/>
                <a:cs typeface="Arial"/>
              </a:rPr>
              <a:t>déclencher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5" dirty="0">
                <a:latin typeface="Arial"/>
                <a:cs typeface="Arial"/>
              </a:rPr>
              <a:t>procédure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administrative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01600" algn="just">
              <a:lnSpc>
                <a:spcPct val="100000"/>
              </a:lnSpc>
            </a:pPr>
            <a:r>
              <a:rPr sz="1000" spc="-50" dirty="0">
                <a:latin typeface="Arial"/>
                <a:cs typeface="Arial"/>
              </a:rPr>
              <a:t>Deux </a:t>
            </a:r>
            <a:r>
              <a:rPr sz="1000" spc="-15" dirty="0">
                <a:latin typeface="Arial"/>
                <a:cs typeface="Arial"/>
              </a:rPr>
              <a:t>cas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0" dirty="0">
                <a:latin typeface="Arial"/>
                <a:cs typeface="Arial"/>
              </a:rPr>
              <a:t>figure </a:t>
            </a:r>
            <a:r>
              <a:rPr sz="1000" spc="-25" dirty="0">
                <a:latin typeface="Arial"/>
                <a:cs typeface="Arial"/>
              </a:rPr>
              <a:t>peuvent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5" dirty="0">
                <a:latin typeface="Arial"/>
                <a:cs typeface="Arial"/>
              </a:rPr>
              <a:t>présenter </a:t>
            </a:r>
            <a:r>
              <a:rPr sz="1000" spc="20" dirty="0">
                <a:latin typeface="Arial"/>
                <a:cs typeface="Arial"/>
              </a:rPr>
              <a:t>: </a:t>
            </a:r>
            <a:r>
              <a:rPr sz="1000" spc="5" dirty="0">
                <a:latin typeface="Arial"/>
                <a:cs typeface="Arial"/>
              </a:rPr>
              <a:t>soit </a:t>
            </a:r>
            <a:r>
              <a:rPr sz="1000" spc="10" dirty="0">
                <a:latin typeface="Arial"/>
                <a:cs typeface="Arial"/>
              </a:rPr>
              <a:t>il </a:t>
            </a:r>
            <a:r>
              <a:rPr sz="1000" spc="-80" dirty="0">
                <a:latin typeface="Arial"/>
                <a:cs typeface="Arial"/>
              </a:rPr>
              <a:t>y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spc="-35" dirty="0">
                <a:latin typeface="Arial"/>
                <a:cs typeface="Arial"/>
              </a:rPr>
              <a:t>urgence </a:t>
            </a:r>
            <a:r>
              <a:rPr sz="1000" spc="5" dirty="0">
                <a:latin typeface="Arial"/>
                <a:cs typeface="Arial"/>
              </a:rPr>
              <a:t>soit </a:t>
            </a:r>
            <a:r>
              <a:rPr sz="1000" spc="10" dirty="0">
                <a:latin typeface="Arial"/>
                <a:cs typeface="Arial"/>
              </a:rPr>
              <a:t>il </a:t>
            </a:r>
            <a:r>
              <a:rPr sz="1000" spc="-15" dirty="0">
                <a:latin typeface="Arial"/>
                <a:cs typeface="Arial"/>
              </a:rPr>
              <a:t>n’y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spc="-15" dirty="0">
                <a:latin typeface="Arial"/>
                <a:cs typeface="Arial"/>
              </a:rPr>
              <a:t>pas</a:t>
            </a:r>
            <a:r>
              <a:rPr sz="1000" spc="-20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urgence.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302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17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002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0" y="9524"/>
                </a:moveTo>
                <a:lnTo>
                  <a:pt x="270001" y="9524"/>
                </a:lnTo>
                <a:lnTo>
                  <a:pt x="270001" y="0"/>
                </a:lnTo>
                <a:lnTo>
                  <a:pt x="0" y="0"/>
                </a:lnTo>
                <a:lnTo>
                  <a:pt x="0" y="9524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301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213" y="479438"/>
            <a:ext cx="5104130" cy="7285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45" dirty="0">
                <a:solidFill>
                  <a:srgbClr val="598396"/>
                </a:solidFill>
                <a:latin typeface="Arial"/>
                <a:cs typeface="Arial"/>
              </a:rPr>
              <a:t>Premier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cas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de </a:t>
            </a:r>
            <a:r>
              <a:rPr sz="1200" spc="-35" dirty="0">
                <a:solidFill>
                  <a:srgbClr val="598396"/>
                </a:solidFill>
                <a:latin typeface="Arial"/>
                <a:cs typeface="Arial"/>
              </a:rPr>
              <a:t>figure </a:t>
            </a:r>
            <a:r>
              <a:rPr sz="1200" spc="25" dirty="0">
                <a:solidFill>
                  <a:srgbClr val="598396"/>
                </a:solidFill>
                <a:latin typeface="Arial"/>
                <a:cs typeface="Arial"/>
              </a:rPr>
              <a:t>: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en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cas</a:t>
            </a:r>
            <a:r>
              <a:rPr sz="1200" spc="-110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d’urgence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" spc="-45" dirty="0">
                <a:solidFill>
                  <a:srgbClr val="6E6E6E"/>
                </a:solidFill>
                <a:latin typeface="Arial"/>
                <a:cs typeface="Arial"/>
              </a:rPr>
              <a:t>●● </a:t>
            </a:r>
            <a:r>
              <a:rPr sz="1000" spc="-30" dirty="0">
                <a:latin typeface="Arial"/>
                <a:cs typeface="Arial"/>
              </a:rPr>
              <a:t>Qu’est-ce </a:t>
            </a:r>
            <a:r>
              <a:rPr sz="1000" spc="-10" dirty="0">
                <a:latin typeface="Arial"/>
                <a:cs typeface="Arial"/>
              </a:rPr>
              <a:t>qu’une </a:t>
            </a:r>
            <a:r>
              <a:rPr sz="1000" spc="-5" dirty="0">
                <a:latin typeface="Arial"/>
                <a:cs typeface="Arial"/>
              </a:rPr>
              <a:t>situation </a:t>
            </a:r>
            <a:r>
              <a:rPr sz="1000" spc="-20" dirty="0">
                <a:latin typeface="Arial"/>
                <a:cs typeface="Arial"/>
              </a:rPr>
              <a:t>d’urgence ? </a:t>
            </a:r>
            <a:r>
              <a:rPr sz="1000" spc="-30" dirty="0">
                <a:latin typeface="Arial"/>
                <a:cs typeface="Arial"/>
              </a:rPr>
              <a:t>Elle </a:t>
            </a:r>
            <a:r>
              <a:rPr sz="1000" spc="-10" dirty="0">
                <a:latin typeface="Arial"/>
                <a:cs typeface="Arial"/>
              </a:rPr>
              <a:t>peut être constituée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5" dirty="0">
                <a:latin typeface="Arial"/>
                <a:cs typeface="Arial"/>
              </a:rPr>
              <a:t>deux </a:t>
            </a:r>
            <a:r>
              <a:rPr sz="1000" spc="-20" dirty="0">
                <a:latin typeface="Arial"/>
                <a:cs typeface="Arial"/>
              </a:rPr>
              <a:t>manières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300355" marR="7620" indent="-107950" algn="just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10" dirty="0">
                <a:latin typeface="Arial"/>
                <a:cs typeface="Arial"/>
              </a:rPr>
              <a:t>si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maintien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l’éducateur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dirty="0">
                <a:latin typeface="Arial"/>
                <a:cs typeface="Arial"/>
              </a:rPr>
              <a:t>l’activité </a:t>
            </a:r>
            <a:r>
              <a:rPr sz="1000" spc="-5" dirty="0">
                <a:latin typeface="Arial"/>
                <a:cs typeface="Arial"/>
              </a:rPr>
              <a:t>constitue </a:t>
            </a:r>
            <a:r>
              <a:rPr sz="1000" spc="-25" dirty="0">
                <a:latin typeface="Arial"/>
                <a:cs typeface="Arial"/>
              </a:rPr>
              <a:t>un </a:t>
            </a:r>
            <a:r>
              <a:rPr sz="1000" spc="-35" dirty="0">
                <a:latin typeface="Arial"/>
                <a:cs typeface="Arial"/>
              </a:rPr>
              <a:t>danger </a:t>
            </a:r>
            <a:r>
              <a:rPr sz="1000" spc="-25" dirty="0">
                <a:latin typeface="Arial"/>
                <a:cs typeface="Arial"/>
              </a:rPr>
              <a:t>pour </a:t>
            </a:r>
            <a:r>
              <a:rPr sz="1000" dirty="0">
                <a:latin typeface="Arial"/>
                <a:cs typeface="Arial"/>
              </a:rPr>
              <a:t>les</a:t>
            </a:r>
            <a:r>
              <a:rPr sz="1000" spc="-2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pratiquants </a:t>
            </a:r>
            <a:r>
              <a:rPr sz="1000" spc="-30" dirty="0">
                <a:latin typeface="Arial"/>
                <a:cs typeface="Arial"/>
              </a:rPr>
              <a:t>que  </a:t>
            </a:r>
            <a:r>
              <a:rPr sz="1000" spc="-45" dirty="0">
                <a:latin typeface="Arial"/>
                <a:cs typeface="Arial"/>
              </a:rPr>
              <a:t>ceux-ci </a:t>
            </a:r>
            <a:r>
              <a:rPr sz="1000" spc="-5" dirty="0">
                <a:latin typeface="Arial"/>
                <a:cs typeface="Arial"/>
              </a:rPr>
              <a:t>soient </a:t>
            </a:r>
            <a:r>
              <a:rPr sz="1000" spc="-15" dirty="0">
                <a:latin typeface="Arial"/>
                <a:cs typeface="Arial"/>
              </a:rPr>
              <a:t>mineurs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15" dirty="0">
                <a:latin typeface="Arial"/>
                <a:cs typeface="Arial"/>
              </a:rPr>
              <a:t>majeurs </a:t>
            </a:r>
            <a:r>
              <a:rPr sz="1000" spc="-45" dirty="0">
                <a:latin typeface="Arial"/>
                <a:cs typeface="Arial"/>
              </a:rPr>
              <a:t>(ex </a:t>
            </a:r>
            <a:r>
              <a:rPr sz="1000" spc="20" dirty="0">
                <a:latin typeface="Arial"/>
                <a:cs typeface="Arial"/>
              </a:rPr>
              <a:t>: </a:t>
            </a:r>
            <a:r>
              <a:rPr sz="1000" spc="-25" dirty="0">
                <a:latin typeface="Arial"/>
                <a:cs typeface="Arial"/>
              </a:rPr>
              <a:t>pour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5" dirty="0">
                <a:latin typeface="Arial"/>
                <a:cs typeface="Arial"/>
              </a:rPr>
              <a:t>faits </a:t>
            </a:r>
            <a:r>
              <a:rPr sz="1000" spc="-15" dirty="0">
                <a:latin typeface="Arial"/>
                <a:cs typeface="Arial"/>
              </a:rPr>
              <a:t>répréhensibles qui </a:t>
            </a:r>
            <a:r>
              <a:rPr sz="1000" spc="-20" dirty="0">
                <a:latin typeface="Arial"/>
                <a:cs typeface="Arial"/>
              </a:rPr>
              <a:t>viennent </a:t>
            </a:r>
            <a:r>
              <a:rPr sz="1000" spc="-5" dirty="0">
                <a:latin typeface="Arial"/>
                <a:cs typeface="Arial"/>
              </a:rPr>
              <a:t>d’être  </a:t>
            </a:r>
            <a:r>
              <a:rPr sz="1000" spc="-20" dirty="0">
                <a:latin typeface="Arial"/>
                <a:cs typeface="Arial"/>
              </a:rPr>
              <a:t>commis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qui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aussitôt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l’objet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d’un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signalement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ou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par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exemple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si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l’éducateur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en  </a:t>
            </a:r>
            <a:r>
              <a:rPr sz="1000" spc="-10" dirty="0">
                <a:latin typeface="Arial"/>
                <a:cs typeface="Arial"/>
              </a:rPr>
              <a:t>question </a:t>
            </a:r>
            <a:r>
              <a:rPr sz="1000" spc="5" dirty="0">
                <a:latin typeface="Arial"/>
                <a:cs typeface="Arial"/>
              </a:rPr>
              <a:t>n’a </a:t>
            </a:r>
            <a:r>
              <a:rPr sz="1000" spc="-15" dirty="0">
                <a:latin typeface="Arial"/>
                <a:cs typeface="Arial"/>
              </a:rPr>
              <a:t>pas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diplômes requis </a:t>
            </a:r>
            <a:r>
              <a:rPr sz="1000" spc="-25" dirty="0">
                <a:latin typeface="Arial"/>
                <a:cs typeface="Arial"/>
              </a:rPr>
              <a:t>pour encadrer une </a:t>
            </a:r>
            <a:r>
              <a:rPr sz="1000" spc="-10" dirty="0">
                <a:latin typeface="Arial"/>
                <a:cs typeface="Arial"/>
              </a:rPr>
              <a:t>activité </a:t>
            </a:r>
            <a:r>
              <a:rPr sz="1000" spc="-20" dirty="0">
                <a:latin typeface="Arial"/>
                <a:cs typeface="Arial"/>
              </a:rPr>
              <a:t>à risque)</a:t>
            </a:r>
            <a:r>
              <a:rPr sz="1000" spc="-19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300355" marR="8255" indent="-107950" algn="just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10" dirty="0">
                <a:latin typeface="Arial"/>
                <a:cs typeface="Arial"/>
              </a:rPr>
              <a:t>si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5" dirty="0">
                <a:latin typeface="Arial"/>
                <a:cs typeface="Arial"/>
              </a:rPr>
              <a:t>faits </a:t>
            </a:r>
            <a:r>
              <a:rPr sz="1000" spc="-15" dirty="0">
                <a:latin typeface="Arial"/>
                <a:cs typeface="Arial"/>
              </a:rPr>
              <a:t>répréhensibles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dirty="0">
                <a:latin typeface="Arial"/>
                <a:cs typeface="Arial"/>
              </a:rPr>
              <a:t>part </a:t>
            </a: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spc="-20" dirty="0">
                <a:latin typeface="Arial"/>
                <a:cs typeface="Arial"/>
              </a:rPr>
              <a:t>éducateur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10" dirty="0">
                <a:latin typeface="Arial"/>
                <a:cs typeface="Arial"/>
              </a:rPr>
              <a:t>activité </a:t>
            </a:r>
            <a:r>
              <a:rPr sz="1000" spc="-25" dirty="0">
                <a:latin typeface="Arial"/>
                <a:cs typeface="Arial"/>
              </a:rPr>
              <a:t>(quel que </a:t>
            </a:r>
            <a:r>
              <a:rPr sz="1000" spc="5" dirty="0">
                <a:latin typeface="Arial"/>
                <a:cs typeface="Arial"/>
              </a:rPr>
              <a:t>soit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moment  </a:t>
            </a:r>
            <a:r>
              <a:rPr sz="1000" spc="-25" dirty="0">
                <a:latin typeface="Arial"/>
                <a:cs typeface="Arial"/>
              </a:rPr>
              <a:t>où </a:t>
            </a:r>
            <a:r>
              <a:rPr sz="1000" spc="10" dirty="0">
                <a:latin typeface="Arial"/>
                <a:cs typeface="Arial"/>
              </a:rPr>
              <a:t>ils </a:t>
            </a:r>
            <a:r>
              <a:rPr sz="1000" spc="-5" dirty="0">
                <a:latin typeface="Arial"/>
                <a:cs typeface="Arial"/>
              </a:rPr>
              <a:t>ont été </a:t>
            </a:r>
            <a:r>
              <a:rPr sz="1000" spc="-20" dirty="0">
                <a:latin typeface="Arial"/>
                <a:cs typeface="Arial"/>
              </a:rPr>
              <a:t>commis) </a:t>
            </a:r>
            <a:r>
              <a:rPr sz="1000" spc="-25" dirty="0">
                <a:latin typeface="Arial"/>
                <a:cs typeface="Arial"/>
              </a:rPr>
              <a:t>peuvent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25" dirty="0">
                <a:latin typeface="Arial"/>
                <a:cs typeface="Arial"/>
              </a:rPr>
              <a:t>reproduire </a:t>
            </a:r>
            <a:r>
              <a:rPr sz="1000" spc="-15" dirty="0">
                <a:latin typeface="Arial"/>
                <a:cs typeface="Arial"/>
              </a:rPr>
              <a:t>dans des circonstances </a:t>
            </a:r>
            <a:r>
              <a:rPr sz="1000" spc="-5" dirty="0">
                <a:latin typeface="Arial"/>
                <a:cs typeface="Arial"/>
              </a:rPr>
              <a:t>similaires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30" dirty="0">
                <a:latin typeface="Arial"/>
                <a:cs typeface="Arial"/>
              </a:rPr>
              <a:t>donc  </a:t>
            </a:r>
            <a:r>
              <a:rPr sz="1000" spc="-15" dirty="0">
                <a:latin typeface="Arial"/>
                <a:cs typeface="Arial"/>
              </a:rPr>
              <a:t>constituer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danger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pour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pratiquants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(ex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agression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sur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mineur,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même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si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elle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remonte 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0" dirty="0">
                <a:latin typeface="Arial"/>
                <a:cs typeface="Arial"/>
              </a:rPr>
              <a:t>plusieurs </a:t>
            </a:r>
            <a:r>
              <a:rPr sz="1000" spc="-15" dirty="0">
                <a:latin typeface="Arial"/>
                <a:cs typeface="Arial"/>
              </a:rPr>
              <a:t>années,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5" dirty="0">
                <a:latin typeface="Arial"/>
                <a:cs typeface="Arial"/>
              </a:rPr>
              <a:t>que </a:t>
            </a:r>
            <a:r>
              <a:rPr sz="1000" spc="-10" dirty="0">
                <a:latin typeface="Arial"/>
                <a:cs typeface="Arial"/>
              </a:rPr>
              <a:t>l’éducateur </a:t>
            </a:r>
            <a:r>
              <a:rPr sz="1000" spc="-35" dirty="0">
                <a:latin typeface="Arial"/>
                <a:cs typeface="Arial"/>
              </a:rPr>
              <a:t>exerce </a:t>
            </a:r>
            <a:r>
              <a:rPr sz="1000" spc="-10" dirty="0">
                <a:latin typeface="Arial"/>
                <a:cs typeface="Arial"/>
              </a:rPr>
              <a:t>toujours </a:t>
            </a:r>
            <a:r>
              <a:rPr sz="1000" spc="-15" dirty="0">
                <a:latin typeface="Arial"/>
                <a:cs typeface="Arial"/>
              </a:rPr>
              <a:t>son </a:t>
            </a:r>
            <a:r>
              <a:rPr sz="1000" spc="-10" dirty="0">
                <a:latin typeface="Arial"/>
                <a:cs typeface="Arial"/>
              </a:rPr>
              <a:t>activité </a:t>
            </a:r>
            <a:r>
              <a:rPr sz="1000" spc="-20" dirty="0">
                <a:latin typeface="Arial"/>
                <a:cs typeface="Arial"/>
              </a:rPr>
              <a:t>auprès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204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mineurs).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" spc="-45" dirty="0">
                <a:solidFill>
                  <a:srgbClr val="6E6E6E"/>
                </a:solidFill>
                <a:latin typeface="Arial"/>
                <a:cs typeface="Arial"/>
              </a:rPr>
              <a:t>●● </a:t>
            </a:r>
            <a:r>
              <a:rPr sz="1000" spc="-50" dirty="0">
                <a:latin typeface="Arial"/>
                <a:cs typeface="Arial"/>
              </a:rPr>
              <a:t>Qui </a:t>
            </a:r>
            <a:r>
              <a:rPr sz="1000" spc="-10" dirty="0">
                <a:latin typeface="Arial"/>
                <a:cs typeface="Arial"/>
              </a:rPr>
              <a:t>peut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constater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300355" marR="7620" indent="-107950" algn="just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30" dirty="0">
                <a:latin typeface="Arial"/>
                <a:cs typeface="Arial"/>
              </a:rPr>
              <a:t>celle-ci </a:t>
            </a:r>
            <a:r>
              <a:rPr sz="1000" spc="-5" dirty="0">
                <a:latin typeface="Arial"/>
                <a:cs typeface="Arial"/>
              </a:rPr>
              <a:t>doit </a:t>
            </a:r>
            <a:r>
              <a:rPr sz="1000" spc="-10" dirty="0">
                <a:latin typeface="Arial"/>
                <a:cs typeface="Arial"/>
              </a:rPr>
              <a:t>être constatée </a:t>
            </a:r>
            <a:r>
              <a:rPr sz="1000" spc="-20" dirty="0">
                <a:latin typeface="Arial"/>
                <a:cs typeface="Arial"/>
              </a:rPr>
              <a:t>rapidement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5" dirty="0">
                <a:latin typeface="Arial"/>
                <a:cs typeface="Arial"/>
              </a:rPr>
              <a:t>Préfet </a:t>
            </a:r>
            <a:r>
              <a:rPr sz="1000" spc="-35" dirty="0">
                <a:latin typeface="Arial"/>
                <a:cs typeface="Arial"/>
              </a:rPr>
              <a:t>(via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5" dirty="0">
                <a:latin typeface="Arial"/>
                <a:cs typeface="Arial"/>
              </a:rPr>
              <a:t>DDcS ou </a:t>
            </a:r>
            <a:r>
              <a:rPr sz="1000" spc="-55" dirty="0">
                <a:latin typeface="Arial"/>
                <a:cs typeface="Arial"/>
              </a:rPr>
              <a:t>DDcSPP)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10" dirty="0">
                <a:latin typeface="Arial"/>
                <a:cs typeface="Arial"/>
              </a:rPr>
              <a:t>lieu </a:t>
            </a:r>
            <a:r>
              <a:rPr sz="1000" spc="-30" dirty="0">
                <a:latin typeface="Arial"/>
                <a:cs typeface="Arial"/>
              </a:rPr>
              <a:t>où  exerce,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au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moment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signalement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faits,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l’éducateur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qui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l’on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reproche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par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exemple  </a:t>
            </a:r>
            <a:r>
              <a:rPr sz="1000" spc="-25" dirty="0">
                <a:latin typeface="Arial"/>
                <a:cs typeface="Arial"/>
              </a:rPr>
              <a:t>une ou </a:t>
            </a:r>
            <a:r>
              <a:rPr sz="1000" spc="-10" dirty="0">
                <a:latin typeface="Arial"/>
                <a:cs typeface="Arial"/>
              </a:rPr>
              <a:t>plusieurs </a:t>
            </a:r>
            <a:r>
              <a:rPr sz="1000" spc="-15" dirty="0">
                <a:latin typeface="Arial"/>
                <a:cs typeface="Arial"/>
              </a:rPr>
              <a:t>agressions sexuelles </a:t>
            </a:r>
            <a:r>
              <a:rPr sz="1000" spc="-10" dirty="0">
                <a:latin typeface="Arial"/>
                <a:cs typeface="Arial"/>
              </a:rPr>
              <a:t>sur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mineur.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" spc="-45" dirty="0">
                <a:solidFill>
                  <a:srgbClr val="6E6E6E"/>
                </a:solidFill>
                <a:latin typeface="Arial"/>
                <a:cs typeface="Arial"/>
              </a:rPr>
              <a:t>●● </a:t>
            </a:r>
            <a:r>
              <a:rPr sz="1000" spc="-45" dirty="0">
                <a:latin typeface="Arial"/>
                <a:cs typeface="Arial"/>
              </a:rPr>
              <a:t>Quel </a:t>
            </a:r>
            <a:r>
              <a:rPr sz="1000" spc="-10" dirty="0">
                <a:latin typeface="Arial"/>
                <a:cs typeface="Arial"/>
              </a:rPr>
              <a:t>acte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5" dirty="0">
                <a:latin typeface="Arial"/>
                <a:cs typeface="Arial"/>
              </a:rPr>
              <a:t>Préfet </a:t>
            </a:r>
            <a:r>
              <a:rPr sz="1000" spc="-20" dirty="0">
                <a:latin typeface="Arial"/>
                <a:cs typeface="Arial"/>
              </a:rPr>
              <a:t>doit-il </a:t>
            </a:r>
            <a:r>
              <a:rPr sz="1000" spc="-25" dirty="0">
                <a:latin typeface="Arial"/>
                <a:cs typeface="Arial"/>
              </a:rPr>
              <a:t>prendre </a:t>
            </a:r>
            <a:r>
              <a:rPr sz="1000" spc="-20" dirty="0">
                <a:latin typeface="Arial"/>
                <a:cs typeface="Arial"/>
              </a:rPr>
              <a:t>? </a:t>
            </a:r>
            <a:r>
              <a:rPr sz="1000" spc="-35" dirty="0">
                <a:latin typeface="Arial"/>
                <a:cs typeface="Arial"/>
              </a:rPr>
              <a:t>Quelle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5" dirty="0">
                <a:latin typeface="Arial"/>
                <a:cs typeface="Arial"/>
              </a:rPr>
              <a:t>sa </a:t>
            </a:r>
            <a:r>
              <a:rPr sz="1000" spc="-25" dirty="0">
                <a:latin typeface="Arial"/>
                <a:cs typeface="Arial"/>
              </a:rPr>
              <a:t>durée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300355" marR="5080" indent="-107950" algn="just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10" dirty="0">
                <a:latin typeface="Arial"/>
                <a:cs typeface="Arial"/>
              </a:rPr>
              <a:t>il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prend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arrêté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d’urgence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motivé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valable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pour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une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durée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limitée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six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mois.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cet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arrêté 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25" dirty="0">
                <a:latin typeface="Arial"/>
                <a:cs typeface="Arial"/>
              </a:rPr>
              <a:t>un </a:t>
            </a:r>
            <a:r>
              <a:rPr sz="1000" spc="-10" dirty="0">
                <a:latin typeface="Arial"/>
                <a:cs typeface="Arial"/>
              </a:rPr>
              <a:t>acte </a:t>
            </a:r>
            <a:r>
              <a:rPr sz="1000" spc="-5" dirty="0">
                <a:latin typeface="Arial"/>
                <a:cs typeface="Arial"/>
              </a:rPr>
              <a:t>administratif </a:t>
            </a:r>
            <a:r>
              <a:rPr sz="1000" spc="-15" dirty="0">
                <a:latin typeface="Arial"/>
                <a:cs typeface="Arial"/>
              </a:rPr>
              <a:t>qui </a:t>
            </a:r>
            <a:r>
              <a:rPr sz="1000" spc="-10" dirty="0">
                <a:latin typeface="Arial"/>
                <a:cs typeface="Arial"/>
              </a:rPr>
              <a:t>peut être contesté </a:t>
            </a:r>
            <a:r>
              <a:rPr sz="1000" spc="-25" dirty="0">
                <a:latin typeface="Arial"/>
                <a:cs typeface="Arial"/>
              </a:rPr>
              <a:t>devant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35" dirty="0">
                <a:latin typeface="Arial"/>
                <a:cs typeface="Arial"/>
              </a:rPr>
              <a:t>juge </a:t>
            </a:r>
            <a:r>
              <a:rPr sz="1000" spc="-5" dirty="0">
                <a:latin typeface="Arial"/>
                <a:cs typeface="Arial"/>
              </a:rPr>
              <a:t>administratif </a:t>
            </a:r>
            <a:r>
              <a:rPr sz="1000" spc="-15" dirty="0">
                <a:latin typeface="Arial"/>
                <a:cs typeface="Arial"/>
              </a:rPr>
              <a:t>des référés  (application des </a:t>
            </a:r>
            <a:r>
              <a:rPr sz="1000" spc="-25" dirty="0">
                <a:latin typeface="Arial"/>
                <a:cs typeface="Arial"/>
              </a:rPr>
              <a:t>procédures de </a:t>
            </a:r>
            <a:r>
              <a:rPr sz="1000" spc="-15" dirty="0">
                <a:latin typeface="Arial"/>
                <a:cs typeface="Arial"/>
              </a:rPr>
              <a:t>référés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administratifs).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" spc="-45" dirty="0">
                <a:solidFill>
                  <a:srgbClr val="6E6E6E"/>
                </a:solidFill>
                <a:latin typeface="Arial"/>
                <a:cs typeface="Arial"/>
              </a:rPr>
              <a:t>●● </a:t>
            </a:r>
            <a:r>
              <a:rPr sz="1000" spc="-60" dirty="0">
                <a:latin typeface="Arial"/>
                <a:cs typeface="Arial"/>
              </a:rPr>
              <a:t>Que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0" dirty="0">
                <a:latin typeface="Arial"/>
                <a:cs typeface="Arial"/>
              </a:rPr>
              <a:t>passe </a:t>
            </a:r>
            <a:r>
              <a:rPr sz="1000" spc="-20" dirty="0">
                <a:latin typeface="Arial"/>
                <a:cs typeface="Arial"/>
              </a:rPr>
              <a:t>t-il </a:t>
            </a:r>
            <a:r>
              <a:rPr sz="1000" spc="-25" dirty="0">
                <a:latin typeface="Arial"/>
                <a:cs typeface="Arial"/>
              </a:rPr>
              <a:t>au </a:t>
            </a:r>
            <a:r>
              <a:rPr sz="1000" spc="-10" dirty="0">
                <a:latin typeface="Arial"/>
                <a:cs typeface="Arial"/>
              </a:rPr>
              <a:t>bout </a:t>
            </a:r>
            <a:r>
              <a:rPr sz="1000" spc="-15" dirty="0">
                <a:latin typeface="Arial"/>
                <a:cs typeface="Arial"/>
              </a:rPr>
              <a:t>des six </a:t>
            </a:r>
            <a:r>
              <a:rPr sz="1000" spc="-10" dirty="0">
                <a:latin typeface="Arial"/>
                <a:cs typeface="Arial"/>
              </a:rPr>
              <a:t>mois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300355" marR="5080" indent="-107950" algn="just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avant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fin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spc="-10" dirty="0">
                <a:latin typeface="Arial"/>
                <a:cs typeface="Arial"/>
              </a:rPr>
              <a:t>délai des </a:t>
            </a:r>
            <a:r>
              <a:rPr sz="1000" spc="40" dirty="0">
                <a:latin typeface="Arial"/>
                <a:cs typeface="Arial"/>
              </a:rPr>
              <a:t>6 </a:t>
            </a:r>
            <a:r>
              <a:rPr sz="1000" dirty="0">
                <a:latin typeface="Arial"/>
                <a:cs typeface="Arial"/>
              </a:rPr>
              <a:t>mois,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DDcS/PP </a:t>
            </a:r>
            <a:r>
              <a:rPr sz="1000" spc="10" dirty="0">
                <a:latin typeface="Arial"/>
                <a:cs typeface="Arial"/>
              </a:rPr>
              <a:t>saisit </a:t>
            </a:r>
            <a:r>
              <a:rPr sz="1000" spc="-20" dirty="0">
                <a:latin typeface="Arial"/>
                <a:cs typeface="Arial"/>
              </a:rPr>
              <a:t>pour avis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conseil départemental 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jeunesse, des </a:t>
            </a:r>
            <a:r>
              <a:rPr sz="1000" spc="10" dirty="0">
                <a:latin typeface="Arial"/>
                <a:cs typeface="Arial"/>
              </a:rPr>
              <a:t>sports et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vie </a:t>
            </a:r>
            <a:r>
              <a:rPr sz="1000" spc="-5" dirty="0">
                <a:latin typeface="Arial"/>
                <a:cs typeface="Arial"/>
              </a:rPr>
              <a:t>associative </a:t>
            </a:r>
            <a:r>
              <a:rPr sz="1000" spc="-35" dirty="0">
                <a:latin typeface="Arial"/>
                <a:cs typeface="Arial"/>
              </a:rPr>
              <a:t>[cDJSVA], </a:t>
            </a:r>
            <a:r>
              <a:rPr sz="1000" spc="-10" dirty="0">
                <a:latin typeface="Arial"/>
                <a:cs typeface="Arial"/>
              </a:rPr>
              <a:t>siégeant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formation  spécialisée,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dirty="0">
                <a:latin typeface="Arial"/>
                <a:cs typeface="Arial"/>
              </a:rPr>
              <a:t>lieu </a:t>
            </a:r>
            <a:r>
              <a:rPr sz="1000" spc="-20" dirty="0">
                <a:latin typeface="Arial"/>
                <a:cs typeface="Arial"/>
              </a:rPr>
              <a:t>où </a:t>
            </a:r>
            <a:r>
              <a:rPr sz="1000" dirty="0">
                <a:latin typeface="Arial"/>
                <a:cs typeface="Arial"/>
              </a:rPr>
              <a:t>l’éducateur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son domicile. </a:t>
            </a:r>
            <a:r>
              <a:rPr sz="1000" spc="30" dirty="0">
                <a:latin typeface="Arial"/>
                <a:cs typeface="Arial"/>
              </a:rPr>
              <a:t>cette </a:t>
            </a:r>
            <a:r>
              <a:rPr sz="1000" spc="-5" dirty="0">
                <a:latin typeface="Arial"/>
                <a:cs typeface="Arial"/>
              </a:rPr>
              <a:t>instance </a:t>
            </a:r>
            <a:r>
              <a:rPr sz="1000" dirty="0">
                <a:latin typeface="Arial"/>
                <a:cs typeface="Arial"/>
              </a:rPr>
              <a:t>se </a:t>
            </a:r>
            <a:r>
              <a:rPr sz="1000" spc="-5" dirty="0">
                <a:latin typeface="Arial"/>
                <a:cs typeface="Arial"/>
              </a:rPr>
              <a:t>réunit </a:t>
            </a:r>
            <a:r>
              <a:rPr sz="1000" spc="-10" dirty="0">
                <a:latin typeface="Arial"/>
                <a:cs typeface="Arial"/>
              </a:rPr>
              <a:t>dans </a:t>
            </a:r>
            <a:r>
              <a:rPr sz="1000" spc="5" dirty="0">
                <a:latin typeface="Arial"/>
                <a:cs typeface="Arial"/>
              </a:rPr>
              <a:t>les  </a:t>
            </a:r>
            <a:r>
              <a:rPr sz="1000" spc="-10" dirty="0">
                <a:latin typeface="Arial"/>
                <a:cs typeface="Arial"/>
              </a:rPr>
              <a:t>conditions </a:t>
            </a:r>
            <a:r>
              <a:rPr sz="1000" spc="-30" dirty="0">
                <a:latin typeface="Arial"/>
                <a:cs typeface="Arial"/>
              </a:rPr>
              <a:t>prévues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dirty="0">
                <a:latin typeface="Arial"/>
                <a:cs typeface="Arial"/>
              </a:rPr>
              <a:t>l’instruction </a:t>
            </a:r>
            <a:r>
              <a:rPr sz="1000" spc="5" dirty="0">
                <a:latin typeface="Arial"/>
                <a:cs typeface="Arial"/>
              </a:rPr>
              <a:t>06-176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35" dirty="0">
                <a:latin typeface="Arial"/>
                <a:cs typeface="Arial"/>
              </a:rPr>
              <a:t>25 </a:t>
            </a:r>
            <a:r>
              <a:rPr sz="1000" spc="-20" dirty="0">
                <a:latin typeface="Arial"/>
                <a:cs typeface="Arial"/>
              </a:rPr>
              <a:t>octobre </a:t>
            </a:r>
            <a:r>
              <a:rPr sz="1000" spc="35" dirty="0">
                <a:latin typeface="Arial"/>
                <a:cs typeface="Arial"/>
              </a:rPr>
              <a:t>2006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5" dirty="0">
                <a:latin typeface="Arial"/>
                <a:cs typeface="Arial"/>
              </a:rPr>
              <a:t>cadre </a:t>
            </a:r>
            <a:r>
              <a:rPr sz="1000" spc="-10" dirty="0">
                <a:latin typeface="Arial"/>
                <a:cs typeface="Arial"/>
              </a:rPr>
              <a:t>d’une  </a:t>
            </a:r>
            <a:r>
              <a:rPr sz="1000" spc="-25" dirty="0">
                <a:latin typeface="Arial"/>
                <a:cs typeface="Arial"/>
              </a:rPr>
              <a:t>procédure </a:t>
            </a:r>
            <a:r>
              <a:rPr sz="1000" spc="-15" dirty="0">
                <a:latin typeface="Arial"/>
                <a:cs typeface="Arial"/>
              </a:rPr>
              <a:t>contradictoire </a:t>
            </a:r>
            <a:r>
              <a:rPr sz="1000" spc="-10" dirty="0">
                <a:latin typeface="Arial"/>
                <a:cs typeface="Arial"/>
              </a:rPr>
              <a:t>permettant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dirty="0">
                <a:latin typeface="Arial"/>
                <a:cs typeface="Arial"/>
              </a:rPr>
              <a:t>l’intéressé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présenter des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observations;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300355" marR="7620" indent="-107950" algn="just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préfet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pourra,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alors,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prendre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arrêté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d’interdiction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temporaire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ou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définitive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d’exercice  </a:t>
            </a:r>
            <a:r>
              <a:rPr sz="1000" spc="-25" dirty="0">
                <a:latin typeface="Arial"/>
                <a:cs typeface="Arial"/>
              </a:rPr>
              <a:t>pour </a:t>
            </a:r>
            <a:r>
              <a:rPr sz="1000" spc="-10" dirty="0">
                <a:latin typeface="Arial"/>
                <a:cs typeface="Arial"/>
              </a:rPr>
              <a:t>l’éducateur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300355" marR="7620" indent="-107950" algn="just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5" dirty="0">
                <a:latin typeface="Arial"/>
                <a:cs typeface="Arial"/>
              </a:rPr>
              <a:t>cet </a:t>
            </a:r>
            <a:r>
              <a:rPr sz="1000" spc="-10" dirty="0">
                <a:latin typeface="Arial"/>
                <a:cs typeface="Arial"/>
              </a:rPr>
              <a:t>arrêté </a:t>
            </a:r>
            <a:r>
              <a:rPr sz="1000" spc="-15" dirty="0">
                <a:latin typeface="Arial"/>
                <a:cs typeface="Arial"/>
              </a:rPr>
              <a:t>pourra, </a:t>
            </a:r>
            <a:r>
              <a:rPr sz="1000" spc="-20" dirty="0">
                <a:latin typeface="Arial"/>
                <a:cs typeface="Arial"/>
              </a:rPr>
              <a:t>au </a:t>
            </a:r>
            <a:r>
              <a:rPr sz="1000" spc="-10" dirty="0">
                <a:latin typeface="Arial"/>
                <a:cs typeface="Arial"/>
              </a:rPr>
              <a:t>préalable, faire </a:t>
            </a:r>
            <a:r>
              <a:rPr sz="1000" spc="5" dirty="0">
                <a:latin typeface="Arial"/>
                <a:cs typeface="Arial"/>
              </a:rPr>
              <a:t>l’objet </a:t>
            </a:r>
            <a:r>
              <a:rPr sz="1000" dirty="0">
                <a:latin typeface="Arial"/>
                <a:cs typeface="Arial"/>
              </a:rPr>
              <a:t>d’un </a:t>
            </a:r>
            <a:r>
              <a:rPr sz="1000" spc="-15" dirty="0">
                <a:latin typeface="Arial"/>
                <a:cs typeface="Arial"/>
              </a:rPr>
              <a:t>recours </a:t>
            </a:r>
            <a:r>
              <a:rPr sz="1000" dirty="0">
                <a:latin typeface="Arial"/>
                <a:cs typeface="Arial"/>
              </a:rPr>
              <a:t>administratif </a:t>
            </a:r>
            <a:r>
              <a:rPr sz="1000" spc="-20" dirty="0">
                <a:latin typeface="Arial"/>
                <a:cs typeface="Arial"/>
              </a:rPr>
              <a:t>devant </a:t>
            </a:r>
            <a:r>
              <a:rPr sz="1000" dirty="0">
                <a:latin typeface="Arial"/>
                <a:cs typeface="Arial"/>
              </a:rPr>
              <a:t>l’auteur  </a:t>
            </a:r>
            <a:r>
              <a:rPr sz="1000" spc="-15" dirty="0">
                <a:latin typeface="Arial"/>
                <a:cs typeface="Arial"/>
              </a:rPr>
              <a:t>de </a:t>
            </a:r>
            <a:r>
              <a:rPr sz="1000" spc="15" dirty="0">
                <a:latin typeface="Arial"/>
                <a:cs typeface="Arial"/>
              </a:rPr>
              <a:t>l’acte </a:t>
            </a:r>
            <a:r>
              <a:rPr sz="1000" spc="-15" dirty="0">
                <a:latin typeface="Arial"/>
                <a:cs typeface="Arial"/>
              </a:rPr>
              <a:t>ou </a:t>
            </a:r>
            <a:r>
              <a:rPr sz="1000" spc="-5" dirty="0">
                <a:latin typeface="Arial"/>
                <a:cs typeface="Arial"/>
              </a:rPr>
              <a:t>son </a:t>
            </a:r>
            <a:r>
              <a:rPr sz="1000" spc="5" dirty="0">
                <a:latin typeface="Arial"/>
                <a:cs typeface="Arial"/>
              </a:rPr>
              <a:t>autorité </a:t>
            </a:r>
            <a:r>
              <a:rPr sz="1000" spc="-5" dirty="0">
                <a:latin typeface="Arial"/>
                <a:cs typeface="Arial"/>
              </a:rPr>
              <a:t>hiérarchique. </a:t>
            </a:r>
            <a:r>
              <a:rPr sz="1000" dirty="0">
                <a:latin typeface="Arial"/>
                <a:cs typeface="Arial"/>
              </a:rPr>
              <a:t>Il </a:t>
            </a:r>
            <a:r>
              <a:rPr sz="1000" spc="-10" dirty="0">
                <a:latin typeface="Arial"/>
                <a:cs typeface="Arial"/>
              </a:rPr>
              <a:t>pourra </a:t>
            </a:r>
            <a:r>
              <a:rPr sz="1000" spc="5" dirty="0">
                <a:latin typeface="Arial"/>
                <a:cs typeface="Arial"/>
              </a:rPr>
              <a:t>aussi </a:t>
            </a:r>
            <a:r>
              <a:rPr sz="1000" dirty="0">
                <a:latin typeface="Arial"/>
                <a:cs typeface="Arial"/>
              </a:rPr>
              <a:t>être </a:t>
            </a:r>
            <a:r>
              <a:rPr sz="1000" spc="5" dirty="0">
                <a:latin typeface="Arial"/>
                <a:cs typeface="Arial"/>
              </a:rPr>
              <a:t>contesté </a:t>
            </a:r>
            <a:r>
              <a:rPr sz="1000" spc="-15" dirty="0">
                <a:latin typeface="Arial"/>
                <a:cs typeface="Arial"/>
              </a:rPr>
              <a:t>devant </a:t>
            </a:r>
            <a:r>
              <a:rPr sz="1000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juge  </a:t>
            </a:r>
            <a:r>
              <a:rPr sz="1000" spc="5" dirty="0">
                <a:latin typeface="Arial"/>
                <a:cs typeface="Arial"/>
              </a:rPr>
              <a:t>administratif </a:t>
            </a:r>
            <a:r>
              <a:rPr sz="1000" spc="-20" dirty="0">
                <a:latin typeface="Arial"/>
                <a:cs typeface="Arial"/>
              </a:rPr>
              <a:t>via </a:t>
            </a:r>
            <a:r>
              <a:rPr sz="1000" spc="5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recours contentieux </a:t>
            </a:r>
            <a:r>
              <a:rPr sz="1000" spc="5" dirty="0">
                <a:latin typeface="Arial"/>
                <a:cs typeface="Arial"/>
              </a:rPr>
              <a:t>administratifs </a:t>
            </a:r>
            <a:r>
              <a:rPr sz="1000" spc="-10" dirty="0">
                <a:latin typeface="Arial"/>
                <a:cs typeface="Arial"/>
              </a:rPr>
              <a:t>(référés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spc="-15" dirty="0">
                <a:latin typeface="Arial"/>
                <a:cs typeface="Arial"/>
              </a:rPr>
              <a:t>livre </a:t>
            </a:r>
            <a:r>
              <a:rPr sz="1000" spc="-110" dirty="0">
                <a:latin typeface="Arial"/>
                <a:cs typeface="Arial"/>
              </a:rPr>
              <a:t>V </a:t>
            </a:r>
            <a:r>
              <a:rPr sz="1000" spc="-20" dirty="0">
                <a:latin typeface="Arial"/>
                <a:cs typeface="Arial"/>
              </a:rPr>
              <a:t>du code de  </a:t>
            </a:r>
            <a:r>
              <a:rPr sz="1000" spc="-5" dirty="0">
                <a:latin typeface="Arial"/>
                <a:cs typeface="Arial"/>
              </a:rPr>
              <a:t>justice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administrative,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notamment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suspension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liberté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en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cas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d’urgence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recours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pour  excès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0" dirty="0">
                <a:latin typeface="Arial"/>
                <a:cs typeface="Arial"/>
              </a:rPr>
              <a:t>pouvoir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classique).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b="1" spc="-5" dirty="0">
                <a:latin typeface="UnDotum"/>
                <a:cs typeface="UnDotum"/>
              </a:rPr>
              <a:t>Attention </a:t>
            </a:r>
            <a:r>
              <a:rPr sz="1000" spc="20" dirty="0">
                <a:latin typeface="Arial"/>
                <a:cs typeface="Arial"/>
              </a:rPr>
              <a:t>: </a:t>
            </a:r>
            <a:r>
              <a:rPr sz="1000" spc="-25" dirty="0">
                <a:latin typeface="Arial"/>
                <a:cs typeface="Arial"/>
              </a:rPr>
              <a:t>ce </a:t>
            </a:r>
            <a:r>
              <a:rPr sz="1000" spc="15" dirty="0">
                <a:latin typeface="Arial"/>
                <a:cs typeface="Arial"/>
              </a:rPr>
              <a:t>n’est </a:t>
            </a:r>
            <a:r>
              <a:rPr sz="1000" spc="-10" dirty="0">
                <a:latin typeface="Arial"/>
                <a:cs typeface="Arial"/>
              </a:rPr>
              <a:t>pas </a:t>
            </a:r>
            <a:r>
              <a:rPr sz="1000" spc="-25" dirty="0">
                <a:latin typeface="Arial"/>
                <a:cs typeface="Arial"/>
              </a:rPr>
              <a:t>parce </a:t>
            </a:r>
            <a:r>
              <a:rPr sz="1000" spc="-20" dirty="0">
                <a:latin typeface="Arial"/>
                <a:cs typeface="Arial"/>
              </a:rPr>
              <a:t>que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5" dirty="0">
                <a:latin typeface="Arial"/>
                <a:cs typeface="Arial"/>
              </a:rPr>
              <a:t>procédure </a:t>
            </a:r>
            <a:r>
              <a:rPr sz="1000" spc="-15" dirty="0">
                <a:latin typeface="Arial"/>
                <a:cs typeface="Arial"/>
              </a:rPr>
              <a:t>d’urgence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dirty="0">
                <a:latin typeface="Arial"/>
                <a:cs typeface="Arial"/>
              </a:rPr>
              <a:t>été </a:t>
            </a:r>
            <a:r>
              <a:rPr sz="1000" spc="-20" dirty="0">
                <a:latin typeface="Arial"/>
                <a:cs typeface="Arial"/>
              </a:rPr>
              <a:t>déclenchée </a:t>
            </a:r>
            <a:r>
              <a:rPr sz="1000" spc="10" dirty="0">
                <a:latin typeface="Arial"/>
                <a:cs typeface="Arial"/>
              </a:rPr>
              <a:t>qu’il </a:t>
            </a:r>
            <a:r>
              <a:rPr sz="1000" spc="-80" dirty="0">
                <a:latin typeface="Arial"/>
                <a:cs typeface="Arial"/>
              </a:rPr>
              <a:t>y </a:t>
            </a:r>
            <a:r>
              <a:rPr sz="1000" spc="-20" dirty="0">
                <a:latin typeface="Arial"/>
                <a:cs typeface="Arial"/>
              </a:rPr>
              <a:t>aura </a:t>
            </a:r>
            <a:r>
              <a:rPr sz="1000" spc="-25" dirty="0">
                <a:latin typeface="Arial"/>
                <a:cs typeface="Arial"/>
              </a:rPr>
              <a:t>en  </a:t>
            </a:r>
            <a:r>
              <a:rPr sz="1000" spc="-10" dirty="0">
                <a:latin typeface="Arial"/>
                <a:cs typeface="Arial"/>
              </a:rPr>
              <a:t>fin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parcours </a:t>
            </a:r>
            <a:r>
              <a:rPr sz="1000" spc="-20" dirty="0">
                <a:latin typeface="Arial"/>
                <a:cs typeface="Arial"/>
              </a:rPr>
              <a:t>une </a:t>
            </a:r>
            <a:r>
              <a:rPr sz="1000" spc="-5" dirty="0">
                <a:latin typeface="Arial"/>
                <a:cs typeface="Arial"/>
              </a:rPr>
              <a:t>interdiction </a:t>
            </a:r>
            <a:r>
              <a:rPr sz="1000" spc="-25" dirty="0">
                <a:latin typeface="Arial"/>
                <a:cs typeface="Arial"/>
              </a:rPr>
              <a:t>d’exercer. </a:t>
            </a:r>
            <a:r>
              <a:rPr sz="1000" spc="-15" dirty="0">
                <a:latin typeface="Arial"/>
                <a:cs typeface="Arial"/>
              </a:rPr>
              <a:t>Néanmoins, </a:t>
            </a:r>
            <a:r>
              <a:rPr sz="1000" spc="15" dirty="0">
                <a:latin typeface="Arial"/>
                <a:cs typeface="Arial"/>
              </a:rPr>
              <a:t>si </a:t>
            </a:r>
            <a:r>
              <a:rPr sz="1000" dirty="0">
                <a:latin typeface="Arial"/>
                <a:cs typeface="Arial"/>
              </a:rPr>
              <a:t>cette </a:t>
            </a:r>
            <a:r>
              <a:rPr sz="1000" spc="-5" dirty="0">
                <a:latin typeface="Arial"/>
                <a:cs typeface="Arial"/>
              </a:rPr>
              <a:t>interdiction </a:t>
            </a:r>
            <a:r>
              <a:rPr sz="1000" spc="10" dirty="0">
                <a:latin typeface="Arial"/>
                <a:cs typeface="Arial"/>
              </a:rPr>
              <a:t>est </a:t>
            </a:r>
            <a:r>
              <a:rPr sz="1000" dirty="0">
                <a:latin typeface="Arial"/>
                <a:cs typeface="Arial"/>
              </a:rPr>
              <a:t>justifiée, </a:t>
            </a:r>
            <a:r>
              <a:rPr sz="1000" spc="-5" dirty="0">
                <a:latin typeface="Arial"/>
                <a:cs typeface="Arial"/>
              </a:rPr>
              <a:t>elle  </a:t>
            </a:r>
            <a:r>
              <a:rPr sz="1000" spc="-30" dirty="0">
                <a:latin typeface="Arial"/>
                <a:cs typeface="Arial"/>
              </a:rPr>
              <a:t>pourra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selon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gravité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reprochés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l’éducateur,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être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temporaire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ou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définitive.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L’autorité  </a:t>
            </a:r>
            <a:r>
              <a:rPr sz="1000" spc="-10" dirty="0">
                <a:latin typeface="Arial"/>
                <a:cs typeface="Arial"/>
              </a:rPr>
              <a:t>administrative dispose d’une </a:t>
            </a:r>
            <a:r>
              <a:rPr sz="1000" spc="-35" dirty="0">
                <a:latin typeface="Arial"/>
                <a:cs typeface="Arial"/>
              </a:rPr>
              <a:t>marge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d’appréciation.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269999" y="0"/>
                </a:moveTo>
                <a:lnTo>
                  <a:pt x="0" y="0"/>
                </a:lnTo>
                <a:lnTo>
                  <a:pt x="0" y="9524"/>
                </a:lnTo>
                <a:lnTo>
                  <a:pt x="269999" y="9524"/>
                </a:lnTo>
                <a:lnTo>
                  <a:pt x="269999" y="0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44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706" y="8123444"/>
            <a:ext cx="5471795" cy="662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6080" marR="5080" algn="just">
              <a:lnSpc>
                <a:spcPct val="100000"/>
              </a:lnSpc>
              <a:spcBef>
                <a:spcPts val="100"/>
              </a:spcBef>
            </a:pPr>
            <a:r>
              <a:rPr sz="750" spc="15" dirty="0">
                <a:latin typeface="Arial"/>
                <a:cs typeface="Arial"/>
              </a:rPr>
              <a:t>7. </a:t>
            </a:r>
            <a:r>
              <a:rPr sz="750" spc="-120" dirty="0">
                <a:latin typeface="Arial"/>
                <a:cs typeface="Arial"/>
              </a:rPr>
              <a:t>« </a:t>
            </a:r>
            <a:r>
              <a:rPr sz="750" i="1" spc="-50" dirty="0">
                <a:latin typeface="Arial"/>
                <a:cs typeface="Arial"/>
              </a:rPr>
              <a:t>Toute </a:t>
            </a:r>
            <a:r>
              <a:rPr sz="750" i="1" spc="-15" dirty="0">
                <a:latin typeface="Arial"/>
                <a:cs typeface="Arial"/>
              </a:rPr>
              <a:t>autorité </a:t>
            </a:r>
            <a:r>
              <a:rPr sz="750" i="1" spc="-20" dirty="0">
                <a:latin typeface="Arial"/>
                <a:cs typeface="Arial"/>
              </a:rPr>
              <a:t>constituée, </a:t>
            </a:r>
            <a:r>
              <a:rPr sz="750" i="1" spc="-10" dirty="0">
                <a:latin typeface="Arial"/>
                <a:cs typeface="Arial"/>
              </a:rPr>
              <a:t>tout </a:t>
            </a:r>
            <a:r>
              <a:rPr sz="750" i="1" spc="-20" dirty="0">
                <a:latin typeface="Arial"/>
                <a:cs typeface="Arial"/>
              </a:rPr>
              <a:t>officier public </a:t>
            </a:r>
            <a:r>
              <a:rPr sz="750" i="1" spc="-25" dirty="0">
                <a:latin typeface="Arial"/>
                <a:cs typeface="Arial"/>
              </a:rPr>
              <a:t>ou </a:t>
            </a:r>
            <a:r>
              <a:rPr sz="750" i="1" spc="-20" dirty="0">
                <a:latin typeface="Arial"/>
                <a:cs typeface="Arial"/>
              </a:rPr>
              <a:t>fonctionnaire qui, </a:t>
            </a:r>
            <a:r>
              <a:rPr sz="750" i="1" spc="-25" dirty="0">
                <a:latin typeface="Arial"/>
                <a:cs typeface="Arial"/>
              </a:rPr>
              <a:t>dans l’exercice </a:t>
            </a:r>
            <a:r>
              <a:rPr sz="750" i="1" spc="-30" dirty="0">
                <a:latin typeface="Arial"/>
                <a:cs typeface="Arial"/>
              </a:rPr>
              <a:t>de </a:t>
            </a:r>
            <a:r>
              <a:rPr sz="750" i="1" spc="-40" dirty="0">
                <a:latin typeface="Arial"/>
                <a:cs typeface="Arial"/>
              </a:rPr>
              <a:t>ses </a:t>
            </a:r>
            <a:r>
              <a:rPr sz="750" i="1" spc="-20" dirty="0">
                <a:latin typeface="Arial"/>
                <a:cs typeface="Arial"/>
              </a:rPr>
              <a:t>fonctions, </a:t>
            </a:r>
            <a:r>
              <a:rPr sz="750" i="1" spc="-15" dirty="0">
                <a:latin typeface="Arial"/>
                <a:cs typeface="Arial"/>
              </a:rPr>
              <a:t>acquiert la </a:t>
            </a:r>
            <a:r>
              <a:rPr sz="750" i="1" spc="-30" dirty="0">
                <a:latin typeface="Arial"/>
                <a:cs typeface="Arial"/>
              </a:rPr>
              <a:t>connaissance  </a:t>
            </a:r>
            <a:r>
              <a:rPr sz="750" i="1" spc="-15" dirty="0">
                <a:latin typeface="Arial"/>
                <a:cs typeface="Arial"/>
              </a:rPr>
              <a:t>d’un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20" dirty="0">
                <a:latin typeface="Arial"/>
                <a:cs typeface="Arial"/>
              </a:rPr>
              <a:t>crime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25" dirty="0">
                <a:latin typeface="Arial"/>
                <a:cs typeface="Arial"/>
              </a:rPr>
              <a:t>ou</a:t>
            </a:r>
            <a:r>
              <a:rPr sz="750" i="1" spc="-35" dirty="0">
                <a:latin typeface="Arial"/>
                <a:cs typeface="Arial"/>
              </a:rPr>
              <a:t> </a:t>
            </a:r>
            <a:r>
              <a:rPr sz="750" i="1" spc="-15" dirty="0">
                <a:latin typeface="Arial"/>
                <a:cs typeface="Arial"/>
              </a:rPr>
              <a:t>d’un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10" dirty="0">
                <a:latin typeface="Arial"/>
                <a:cs typeface="Arial"/>
              </a:rPr>
              <a:t>délit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20" dirty="0">
                <a:latin typeface="Arial"/>
                <a:cs typeface="Arial"/>
              </a:rPr>
              <a:t>est</a:t>
            </a:r>
            <a:r>
              <a:rPr sz="750" i="1" spc="-35" dirty="0">
                <a:latin typeface="Arial"/>
                <a:cs typeface="Arial"/>
              </a:rPr>
              <a:t> </a:t>
            </a:r>
            <a:r>
              <a:rPr sz="750" i="1" spc="-20" dirty="0">
                <a:latin typeface="Arial"/>
                <a:cs typeface="Arial"/>
              </a:rPr>
              <a:t>tenu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20" dirty="0">
                <a:latin typeface="Arial"/>
                <a:cs typeface="Arial"/>
              </a:rPr>
              <a:t>d’en</a:t>
            </a:r>
            <a:r>
              <a:rPr sz="750" i="1" spc="-35" dirty="0">
                <a:latin typeface="Arial"/>
                <a:cs typeface="Arial"/>
              </a:rPr>
              <a:t> </a:t>
            </a:r>
            <a:r>
              <a:rPr sz="750" i="1" spc="-25" dirty="0">
                <a:latin typeface="Arial"/>
                <a:cs typeface="Arial"/>
              </a:rPr>
              <a:t>donner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35" dirty="0">
                <a:latin typeface="Arial"/>
                <a:cs typeface="Arial"/>
              </a:rPr>
              <a:t>avis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30" dirty="0">
                <a:latin typeface="Arial"/>
                <a:cs typeface="Arial"/>
              </a:rPr>
              <a:t>sans</a:t>
            </a:r>
            <a:r>
              <a:rPr sz="750" i="1" spc="-35" dirty="0">
                <a:latin typeface="Arial"/>
                <a:cs typeface="Arial"/>
              </a:rPr>
              <a:t> </a:t>
            </a:r>
            <a:r>
              <a:rPr sz="750" i="1" spc="-20" dirty="0">
                <a:latin typeface="Arial"/>
                <a:cs typeface="Arial"/>
              </a:rPr>
              <a:t>délai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20" dirty="0">
                <a:latin typeface="Arial"/>
                <a:cs typeface="Arial"/>
              </a:rPr>
              <a:t>au</a:t>
            </a:r>
            <a:r>
              <a:rPr sz="750" i="1" spc="-35" dirty="0">
                <a:latin typeface="Arial"/>
                <a:cs typeface="Arial"/>
              </a:rPr>
              <a:t> </a:t>
            </a:r>
            <a:r>
              <a:rPr sz="750" i="1" spc="-20" dirty="0">
                <a:latin typeface="Arial"/>
                <a:cs typeface="Arial"/>
              </a:rPr>
              <a:t>procureur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30" dirty="0">
                <a:latin typeface="Arial"/>
                <a:cs typeface="Arial"/>
              </a:rPr>
              <a:t>de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15" dirty="0">
                <a:latin typeface="Arial"/>
                <a:cs typeface="Arial"/>
              </a:rPr>
              <a:t>la</a:t>
            </a:r>
            <a:r>
              <a:rPr sz="750" i="1" spc="-35" dirty="0">
                <a:latin typeface="Arial"/>
                <a:cs typeface="Arial"/>
              </a:rPr>
              <a:t> </a:t>
            </a:r>
            <a:r>
              <a:rPr sz="750" i="1" spc="-30" dirty="0">
                <a:latin typeface="Arial"/>
                <a:cs typeface="Arial"/>
              </a:rPr>
              <a:t>République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10" dirty="0">
                <a:latin typeface="Arial"/>
                <a:cs typeface="Arial"/>
              </a:rPr>
              <a:t>et</a:t>
            </a:r>
            <a:r>
              <a:rPr sz="750" i="1" spc="-35" dirty="0">
                <a:latin typeface="Arial"/>
                <a:cs typeface="Arial"/>
              </a:rPr>
              <a:t> </a:t>
            </a:r>
            <a:r>
              <a:rPr sz="750" i="1" spc="-30" dirty="0">
                <a:latin typeface="Arial"/>
                <a:cs typeface="Arial"/>
              </a:rPr>
              <a:t>de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15" dirty="0">
                <a:latin typeface="Arial"/>
                <a:cs typeface="Arial"/>
              </a:rPr>
              <a:t>transmettre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20" dirty="0">
                <a:latin typeface="Arial"/>
                <a:cs typeface="Arial"/>
              </a:rPr>
              <a:t>à</a:t>
            </a:r>
            <a:r>
              <a:rPr sz="750" i="1" spc="-35" dirty="0">
                <a:latin typeface="Arial"/>
                <a:cs typeface="Arial"/>
              </a:rPr>
              <a:t> </a:t>
            </a:r>
            <a:r>
              <a:rPr sz="750" i="1" spc="-30" dirty="0">
                <a:latin typeface="Arial"/>
                <a:cs typeface="Arial"/>
              </a:rPr>
              <a:t>ce</a:t>
            </a:r>
            <a:r>
              <a:rPr sz="750" i="1" spc="-40" dirty="0">
                <a:latin typeface="Arial"/>
                <a:cs typeface="Arial"/>
              </a:rPr>
              <a:t> </a:t>
            </a:r>
            <a:r>
              <a:rPr sz="750" i="1" spc="-20" dirty="0">
                <a:latin typeface="Arial"/>
                <a:cs typeface="Arial"/>
              </a:rPr>
              <a:t>magistrat</a:t>
            </a:r>
            <a:r>
              <a:rPr sz="750" i="1" spc="-35" dirty="0">
                <a:latin typeface="Arial"/>
                <a:cs typeface="Arial"/>
              </a:rPr>
              <a:t> </a:t>
            </a:r>
            <a:r>
              <a:rPr sz="750" i="1" spc="-25" dirty="0">
                <a:latin typeface="Arial"/>
                <a:cs typeface="Arial"/>
              </a:rPr>
              <a:t>tous  les renseignements, </a:t>
            </a:r>
            <a:r>
              <a:rPr sz="750" i="1" spc="-35" dirty="0">
                <a:latin typeface="Arial"/>
                <a:cs typeface="Arial"/>
              </a:rPr>
              <a:t>procès-verbaux </a:t>
            </a:r>
            <a:r>
              <a:rPr sz="750" i="1" spc="-10" dirty="0">
                <a:latin typeface="Arial"/>
                <a:cs typeface="Arial"/>
              </a:rPr>
              <a:t>et </a:t>
            </a:r>
            <a:r>
              <a:rPr sz="750" i="1" spc="-25" dirty="0">
                <a:latin typeface="Arial"/>
                <a:cs typeface="Arial"/>
              </a:rPr>
              <a:t>actes </a:t>
            </a:r>
            <a:r>
              <a:rPr sz="750" i="1" spc="-15" dirty="0">
                <a:latin typeface="Arial"/>
                <a:cs typeface="Arial"/>
              </a:rPr>
              <a:t>qui </a:t>
            </a:r>
            <a:r>
              <a:rPr sz="750" i="1" spc="-60" dirty="0">
                <a:latin typeface="Arial"/>
                <a:cs typeface="Arial"/>
              </a:rPr>
              <a:t>y </a:t>
            </a:r>
            <a:r>
              <a:rPr sz="750" i="1" spc="-20" dirty="0">
                <a:latin typeface="Arial"/>
                <a:cs typeface="Arial"/>
              </a:rPr>
              <a:t>sont </a:t>
            </a:r>
            <a:r>
              <a:rPr sz="750" i="1" spc="-10" dirty="0">
                <a:latin typeface="Arial"/>
                <a:cs typeface="Arial"/>
              </a:rPr>
              <a:t>relatifs</a:t>
            </a:r>
            <a:r>
              <a:rPr sz="750" spc="-10" dirty="0">
                <a:latin typeface="Arial"/>
                <a:cs typeface="Arial"/>
              </a:rPr>
              <a:t>. </a:t>
            </a:r>
            <a:r>
              <a:rPr sz="750" spc="-120" dirty="0">
                <a:latin typeface="Arial"/>
                <a:cs typeface="Arial"/>
              </a:rPr>
              <a:t>» </a:t>
            </a:r>
            <a:r>
              <a:rPr sz="750" spc="-25" dirty="0">
                <a:latin typeface="Arial"/>
                <a:cs typeface="Arial"/>
              </a:rPr>
              <a:t>Alinéa </a:t>
            </a:r>
            <a:r>
              <a:rPr sz="750" spc="30" dirty="0">
                <a:latin typeface="Arial"/>
                <a:cs typeface="Arial"/>
              </a:rPr>
              <a:t>2 </a:t>
            </a:r>
            <a:r>
              <a:rPr sz="750" spc="-20" dirty="0">
                <a:latin typeface="Arial"/>
                <a:cs typeface="Arial"/>
              </a:rPr>
              <a:t>de </a:t>
            </a:r>
            <a:r>
              <a:rPr sz="750" dirty="0">
                <a:latin typeface="Arial"/>
                <a:cs typeface="Arial"/>
              </a:rPr>
              <a:t>l’article </a:t>
            </a:r>
            <a:r>
              <a:rPr sz="750" spc="25" dirty="0">
                <a:latin typeface="Arial"/>
                <a:cs typeface="Arial"/>
              </a:rPr>
              <a:t>40 </a:t>
            </a:r>
            <a:r>
              <a:rPr sz="750" spc="-20" dirty="0">
                <a:latin typeface="Arial"/>
                <a:cs typeface="Arial"/>
              </a:rPr>
              <a:t>du </a:t>
            </a:r>
            <a:r>
              <a:rPr sz="750" spc="-25" dirty="0">
                <a:latin typeface="Arial"/>
                <a:cs typeface="Arial"/>
              </a:rPr>
              <a:t>code </a:t>
            </a:r>
            <a:r>
              <a:rPr sz="750" spc="-20" dirty="0">
                <a:latin typeface="Arial"/>
                <a:cs typeface="Arial"/>
              </a:rPr>
              <a:t>de </a:t>
            </a:r>
            <a:r>
              <a:rPr sz="750" spc="-25" dirty="0">
                <a:latin typeface="Arial"/>
                <a:cs typeface="Arial"/>
              </a:rPr>
              <a:t>procédure</a:t>
            </a:r>
            <a:r>
              <a:rPr sz="750" spc="-130" dirty="0">
                <a:latin typeface="Arial"/>
                <a:cs typeface="Arial"/>
              </a:rPr>
              <a:t> </a:t>
            </a:r>
            <a:r>
              <a:rPr sz="750" spc="-15" dirty="0">
                <a:latin typeface="Arial"/>
                <a:cs typeface="Arial"/>
              </a:rPr>
              <a:t>pénale.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18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012" y="479438"/>
            <a:ext cx="5231765" cy="4802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 algn="ctr">
              <a:lnSpc>
                <a:spcPct val="100000"/>
              </a:lnSpc>
              <a:spcBef>
                <a:spcPts val="100"/>
              </a:spcBef>
            </a:pPr>
            <a:r>
              <a:rPr sz="1200" spc="-45" dirty="0">
                <a:solidFill>
                  <a:srgbClr val="598396"/>
                </a:solidFill>
                <a:latin typeface="Arial"/>
                <a:cs typeface="Arial"/>
              </a:rPr>
              <a:t>Deuxième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cas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de </a:t>
            </a:r>
            <a:r>
              <a:rPr sz="1200" spc="-35" dirty="0">
                <a:solidFill>
                  <a:srgbClr val="598396"/>
                </a:solidFill>
                <a:latin typeface="Arial"/>
                <a:cs typeface="Arial"/>
              </a:rPr>
              <a:t>figure </a:t>
            </a:r>
            <a:r>
              <a:rPr sz="1200" spc="25" dirty="0">
                <a:solidFill>
                  <a:srgbClr val="598396"/>
                </a:solidFill>
                <a:latin typeface="Arial"/>
                <a:cs typeface="Arial"/>
              </a:rPr>
              <a:t>: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en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dehors </a:t>
            </a:r>
            <a:r>
              <a:rPr sz="1200" spc="-15" dirty="0">
                <a:solidFill>
                  <a:srgbClr val="598396"/>
                </a:solidFill>
                <a:latin typeface="Arial"/>
                <a:cs typeface="Arial"/>
              </a:rPr>
              <a:t>des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cas</a:t>
            </a:r>
            <a:r>
              <a:rPr sz="1200" spc="-130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d’urgence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 marL="376555" marR="57785" indent="-107950" algn="just">
              <a:lnSpc>
                <a:spcPct val="100000"/>
              </a:lnSpc>
              <a:buChar char="-"/>
              <a:tabLst>
                <a:tab pos="377190" algn="l"/>
              </a:tabLst>
            </a:pP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Préfet </a:t>
            </a:r>
            <a:r>
              <a:rPr sz="1000" spc="5" dirty="0">
                <a:latin typeface="Arial"/>
                <a:cs typeface="Arial"/>
              </a:rPr>
              <a:t>saisit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formation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spécialisée</a:t>
            </a:r>
            <a:r>
              <a:rPr sz="1000" spc="-25" dirty="0">
                <a:latin typeface="Arial"/>
                <a:cs typeface="Arial"/>
              </a:rPr>
              <a:t> du </a:t>
            </a:r>
            <a:r>
              <a:rPr sz="1000" spc="-15" dirty="0">
                <a:latin typeface="Arial"/>
                <a:cs typeface="Arial"/>
              </a:rPr>
              <a:t>conseil</a:t>
            </a:r>
            <a:r>
              <a:rPr sz="1000" spc="-25" dirty="0">
                <a:latin typeface="Arial"/>
                <a:cs typeface="Arial"/>
              </a:rPr>
              <a:t> de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jeunesse,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sports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vie  </a:t>
            </a:r>
            <a:r>
              <a:rPr sz="1000" spc="-10" dirty="0">
                <a:latin typeface="Arial"/>
                <a:cs typeface="Arial"/>
              </a:rPr>
              <a:t>associative </a:t>
            </a:r>
            <a:r>
              <a:rPr sz="1000" spc="-65" dirty="0">
                <a:latin typeface="Arial"/>
                <a:cs typeface="Arial"/>
              </a:rPr>
              <a:t>(cDJSVA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spc="-5" dirty="0">
                <a:latin typeface="Arial"/>
                <a:cs typeface="Arial"/>
              </a:rPr>
              <a:t>lieu </a:t>
            </a:r>
            <a:r>
              <a:rPr sz="1000" spc="-20" dirty="0">
                <a:latin typeface="Arial"/>
                <a:cs typeface="Arial"/>
              </a:rPr>
              <a:t>où </a:t>
            </a:r>
            <a:r>
              <a:rPr sz="1000" spc="-5" dirty="0">
                <a:latin typeface="Arial"/>
                <a:cs typeface="Arial"/>
              </a:rPr>
              <a:t>l’éducateur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spc="-10" dirty="0">
                <a:latin typeface="Arial"/>
                <a:cs typeface="Arial"/>
              </a:rPr>
              <a:t>son domicile). </a:t>
            </a:r>
            <a:r>
              <a:rPr sz="1000" spc="-5" dirty="0">
                <a:latin typeface="Arial"/>
                <a:cs typeface="Arial"/>
              </a:rPr>
              <a:t>celle-ci </a:t>
            </a:r>
            <a:r>
              <a:rPr sz="1000" spc="-20" dirty="0">
                <a:latin typeface="Arial"/>
                <a:cs typeface="Arial"/>
              </a:rPr>
              <a:t>rend un avis </a:t>
            </a:r>
            <a:r>
              <a:rPr sz="1000" spc="-1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la  </a:t>
            </a:r>
            <a:r>
              <a:rPr sz="1000" spc="-20" dirty="0">
                <a:latin typeface="Arial"/>
                <a:cs typeface="Arial"/>
              </a:rPr>
              <a:t>mesure proposée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préfet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376555" marR="55880" indent="-107950" algn="just">
              <a:lnSpc>
                <a:spcPct val="100000"/>
              </a:lnSpc>
              <a:buChar char="-"/>
              <a:tabLst>
                <a:tab pos="377190" algn="l"/>
              </a:tabLst>
            </a:pPr>
            <a:r>
              <a:rPr sz="1000" spc="20" dirty="0">
                <a:latin typeface="Arial"/>
                <a:cs typeface="Arial"/>
              </a:rPr>
              <a:t>c’est </a:t>
            </a:r>
            <a:r>
              <a:rPr sz="1000" spc="-15" dirty="0">
                <a:latin typeface="Arial"/>
                <a:cs typeface="Arial"/>
              </a:rPr>
              <a:t>au Préfet du </a:t>
            </a:r>
            <a:r>
              <a:rPr sz="1000" dirty="0">
                <a:latin typeface="Arial"/>
                <a:cs typeface="Arial"/>
              </a:rPr>
              <a:t>département </a:t>
            </a:r>
            <a:r>
              <a:rPr sz="1000" spc="-5" dirty="0">
                <a:latin typeface="Arial"/>
                <a:cs typeface="Arial"/>
              </a:rPr>
              <a:t>dans lequel </a:t>
            </a:r>
            <a:r>
              <a:rPr sz="1000" spc="5" dirty="0">
                <a:latin typeface="Arial"/>
                <a:cs typeface="Arial"/>
              </a:rPr>
              <a:t>l’éducateur </a:t>
            </a:r>
            <a:r>
              <a:rPr sz="1000" dirty="0">
                <a:latin typeface="Arial"/>
                <a:cs typeface="Arial"/>
              </a:rPr>
              <a:t>réside </a:t>
            </a:r>
            <a:r>
              <a:rPr sz="1000" spc="20" dirty="0">
                <a:latin typeface="Arial"/>
                <a:cs typeface="Arial"/>
              </a:rPr>
              <a:t>qu’il </a:t>
            </a:r>
            <a:r>
              <a:rPr sz="1000" spc="5" dirty="0">
                <a:latin typeface="Arial"/>
                <a:cs typeface="Arial"/>
              </a:rPr>
              <a:t>appartient </a:t>
            </a:r>
            <a:r>
              <a:rPr sz="1000" spc="-15" dirty="0">
                <a:latin typeface="Arial"/>
                <a:cs typeface="Arial"/>
              </a:rPr>
              <a:t>de  </a:t>
            </a:r>
            <a:r>
              <a:rPr sz="1000" spc="-20" dirty="0">
                <a:latin typeface="Arial"/>
                <a:cs typeface="Arial"/>
              </a:rPr>
              <a:t>prendre un </a:t>
            </a:r>
            <a:r>
              <a:rPr sz="1000" spc="-10" dirty="0">
                <a:latin typeface="Arial"/>
                <a:cs typeface="Arial"/>
              </a:rPr>
              <a:t>arrêté </a:t>
            </a:r>
            <a:r>
              <a:rPr sz="1000" dirty="0">
                <a:latin typeface="Arial"/>
                <a:cs typeface="Arial"/>
              </a:rPr>
              <a:t>d’interdiction </a:t>
            </a:r>
            <a:r>
              <a:rPr sz="1000" spc="-15" dirty="0">
                <a:latin typeface="Arial"/>
                <a:cs typeface="Arial"/>
              </a:rPr>
              <a:t>temporaire </a:t>
            </a:r>
            <a:r>
              <a:rPr sz="1000" spc="-20" dirty="0">
                <a:latin typeface="Arial"/>
                <a:cs typeface="Arial"/>
              </a:rPr>
              <a:t>ou </a:t>
            </a:r>
            <a:r>
              <a:rPr sz="1000" spc="-10" dirty="0">
                <a:latin typeface="Arial"/>
                <a:cs typeface="Arial"/>
              </a:rPr>
              <a:t>définitive </a:t>
            </a:r>
            <a:r>
              <a:rPr sz="1000" spc="-15" dirty="0">
                <a:latin typeface="Arial"/>
                <a:cs typeface="Arial"/>
              </a:rPr>
              <a:t>d’exercice </a:t>
            </a:r>
            <a:r>
              <a:rPr sz="1000" spc="-10" dirty="0">
                <a:latin typeface="Arial"/>
                <a:cs typeface="Arial"/>
              </a:rPr>
              <a:t>(ici </a:t>
            </a:r>
            <a:r>
              <a:rPr sz="1000" dirty="0">
                <a:latin typeface="Arial"/>
                <a:cs typeface="Arial"/>
              </a:rPr>
              <a:t>aussi </a:t>
            </a:r>
            <a:r>
              <a:rPr sz="1000" spc="5" dirty="0">
                <a:latin typeface="Arial"/>
                <a:cs typeface="Arial"/>
              </a:rPr>
              <a:t>l’autorité  </a:t>
            </a:r>
            <a:r>
              <a:rPr sz="1000" spc="-10" dirty="0">
                <a:latin typeface="Arial"/>
                <a:cs typeface="Arial"/>
              </a:rPr>
              <a:t>administrative dispose d’une </a:t>
            </a:r>
            <a:r>
              <a:rPr sz="1000" spc="-35" dirty="0">
                <a:latin typeface="Arial"/>
                <a:cs typeface="Arial"/>
              </a:rPr>
              <a:t>marge </a:t>
            </a:r>
            <a:r>
              <a:rPr sz="1000" spc="-15" dirty="0">
                <a:latin typeface="Arial"/>
                <a:cs typeface="Arial"/>
              </a:rPr>
              <a:t>d’appréciation)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376555" marR="55880" indent="-107950" algn="just">
              <a:lnSpc>
                <a:spcPct val="100000"/>
              </a:lnSpc>
              <a:buChar char="-"/>
              <a:tabLst>
                <a:tab pos="377190" algn="l"/>
              </a:tabLst>
            </a:pPr>
            <a:r>
              <a:rPr sz="1000" spc="-5" dirty="0">
                <a:latin typeface="Arial"/>
                <a:cs typeface="Arial"/>
              </a:rPr>
              <a:t>cet </a:t>
            </a:r>
            <a:r>
              <a:rPr sz="1000" spc="-10" dirty="0">
                <a:latin typeface="Arial"/>
                <a:cs typeface="Arial"/>
              </a:rPr>
              <a:t>arrêté </a:t>
            </a:r>
            <a:r>
              <a:rPr sz="1000" spc="-20" dirty="0">
                <a:latin typeface="Arial"/>
                <a:cs typeface="Arial"/>
              </a:rPr>
              <a:t>pourra </a:t>
            </a:r>
            <a:r>
              <a:rPr sz="1000" spc="-5" dirty="0">
                <a:latin typeface="Arial"/>
                <a:cs typeface="Arial"/>
              </a:rPr>
              <a:t>être contesté </a:t>
            </a:r>
            <a:r>
              <a:rPr sz="1000" spc="-20" dirty="0">
                <a:latin typeface="Arial"/>
                <a:cs typeface="Arial"/>
              </a:rPr>
              <a:t>devant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30" dirty="0">
                <a:latin typeface="Arial"/>
                <a:cs typeface="Arial"/>
              </a:rPr>
              <a:t>juge </a:t>
            </a:r>
            <a:r>
              <a:rPr sz="1000" dirty="0">
                <a:latin typeface="Arial"/>
                <a:cs typeface="Arial"/>
              </a:rPr>
              <a:t>administratif </a:t>
            </a:r>
            <a:r>
              <a:rPr sz="1000" spc="-25" dirty="0">
                <a:latin typeface="Arial"/>
                <a:cs typeface="Arial"/>
              </a:rPr>
              <a:t>via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recours contentieux  </a:t>
            </a:r>
            <a:r>
              <a:rPr sz="1000" spc="-10" dirty="0">
                <a:latin typeface="Arial"/>
                <a:cs typeface="Arial"/>
              </a:rPr>
              <a:t>administratifs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(référés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livre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10" dirty="0">
                <a:latin typeface="Arial"/>
                <a:cs typeface="Arial"/>
              </a:rPr>
              <a:t>V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code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justice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administrative,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notamment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suspension 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dirty="0">
                <a:latin typeface="Arial"/>
                <a:cs typeface="Arial"/>
              </a:rPr>
              <a:t>liberté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15" dirty="0">
                <a:latin typeface="Arial"/>
                <a:cs typeface="Arial"/>
              </a:rPr>
              <a:t>cas </a:t>
            </a:r>
            <a:r>
              <a:rPr sz="1000" spc="-20" dirty="0">
                <a:latin typeface="Arial"/>
                <a:cs typeface="Arial"/>
              </a:rPr>
              <a:t>d’urgence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0" dirty="0">
                <a:latin typeface="Arial"/>
                <a:cs typeface="Arial"/>
              </a:rPr>
              <a:t>recours </a:t>
            </a:r>
            <a:r>
              <a:rPr sz="1000" spc="-25" dirty="0">
                <a:latin typeface="Arial"/>
                <a:cs typeface="Arial"/>
              </a:rPr>
              <a:t>pour </a:t>
            </a:r>
            <a:r>
              <a:rPr sz="1000" spc="-30" dirty="0">
                <a:latin typeface="Arial"/>
                <a:cs typeface="Arial"/>
              </a:rPr>
              <a:t>excès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0" dirty="0">
                <a:latin typeface="Arial"/>
                <a:cs typeface="Arial"/>
              </a:rPr>
              <a:t>pouvoir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classique).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</a:pPr>
            <a:r>
              <a:rPr sz="1000" b="1" spc="5" dirty="0">
                <a:latin typeface="UnDotum"/>
                <a:cs typeface="UnDotum"/>
              </a:rPr>
              <a:t>3</a:t>
            </a:r>
            <a:r>
              <a:rPr sz="825" b="1" spc="7" baseline="35353" dirty="0">
                <a:latin typeface="UnDotum"/>
                <a:cs typeface="UnDotum"/>
              </a:rPr>
              <a:t>ème </a:t>
            </a:r>
            <a:r>
              <a:rPr sz="1000" b="1" spc="-10" dirty="0">
                <a:latin typeface="UnDotum"/>
                <a:cs typeface="UnDotum"/>
              </a:rPr>
              <a:t>étape </a:t>
            </a:r>
            <a:r>
              <a:rPr sz="1000" b="1" dirty="0">
                <a:latin typeface="UnDotum"/>
                <a:cs typeface="UnDotum"/>
              </a:rPr>
              <a:t>: </a:t>
            </a:r>
            <a:r>
              <a:rPr sz="1000" spc="-15" dirty="0">
                <a:latin typeface="Arial"/>
                <a:cs typeface="Arial"/>
              </a:rPr>
              <a:t>informer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direction des </a:t>
            </a:r>
            <a:r>
              <a:rPr sz="1000" spc="5" dirty="0">
                <a:latin typeface="Arial"/>
                <a:cs typeface="Arial"/>
              </a:rPr>
              <a:t>sports et </a:t>
            </a:r>
            <a:r>
              <a:rPr sz="1000" spc="-20" dirty="0">
                <a:latin typeface="Arial"/>
                <a:cs typeface="Arial"/>
              </a:rPr>
              <a:t>suivre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actions</a:t>
            </a:r>
            <a:r>
              <a:rPr sz="1000" spc="-204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engagées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88900" marR="57785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Dans </a:t>
            </a:r>
            <a:r>
              <a:rPr sz="1000" dirty="0">
                <a:latin typeface="Arial"/>
                <a:cs typeface="Arial"/>
              </a:rPr>
              <a:t>tous les </a:t>
            </a:r>
            <a:r>
              <a:rPr sz="1000" spc="-10" dirty="0">
                <a:latin typeface="Arial"/>
                <a:cs typeface="Arial"/>
              </a:rPr>
              <a:t>cas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10" dirty="0">
                <a:latin typeface="Arial"/>
                <a:cs typeface="Arial"/>
              </a:rPr>
              <a:t>faits </a:t>
            </a:r>
            <a:r>
              <a:rPr sz="1000" spc="-10" dirty="0">
                <a:latin typeface="Arial"/>
                <a:cs typeface="Arial"/>
              </a:rPr>
              <a:t>survenant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5" dirty="0">
                <a:latin typeface="Arial"/>
                <a:cs typeface="Arial"/>
              </a:rPr>
              <a:t>cadre </a:t>
            </a:r>
            <a:r>
              <a:rPr sz="1000" dirty="0">
                <a:latin typeface="Arial"/>
                <a:cs typeface="Arial"/>
              </a:rPr>
              <a:t>d’un </a:t>
            </a:r>
            <a:r>
              <a:rPr sz="1000" spc="-5" dirty="0">
                <a:latin typeface="Arial"/>
                <a:cs typeface="Arial"/>
              </a:rPr>
              <a:t>établissement </a:t>
            </a:r>
            <a:r>
              <a:rPr sz="1000" spc="-35" dirty="0">
                <a:latin typeface="Arial"/>
                <a:cs typeface="Arial"/>
              </a:rPr>
              <a:t>d’APS,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DDcS/PP  </a:t>
            </a:r>
            <a:r>
              <a:rPr sz="1000" spc="-15" dirty="0">
                <a:latin typeface="Arial"/>
                <a:cs typeface="Arial"/>
              </a:rPr>
              <a:t>informe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direction des </a:t>
            </a:r>
            <a:r>
              <a:rPr sz="1000" spc="5" dirty="0">
                <a:latin typeface="Arial"/>
                <a:cs typeface="Arial"/>
              </a:rPr>
              <a:t>sports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25" dirty="0">
                <a:latin typeface="Arial"/>
                <a:cs typeface="Arial"/>
              </a:rPr>
              <a:t>procédures </a:t>
            </a:r>
            <a:r>
              <a:rPr sz="1000" spc="-35" dirty="0">
                <a:latin typeface="Arial"/>
                <a:cs typeface="Arial"/>
              </a:rPr>
              <a:t>engagées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5" dirty="0">
                <a:latin typeface="Arial"/>
                <a:cs typeface="Arial"/>
              </a:rPr>
              <a:t>l’adresse </a:t>
            </a:r>
            <a:r>
              <a:rPr sz="1000" spc="-15" dirty="0">
                <a:latin typeface="Arial"/>
                <a:cs typeface="Arial"/>
              </a:rPr>
              <a:t>suivante</a:t>
            </a:r>
            <a:r>
              <a:rPr sz="1000" spc="-15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</a:pPr>
            <a:r>
              <a:rPr sz="1000" u="sng" spc="-2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2"/>
              </a:rPr>
              <a:t>signal-sports@sports.gouv.fr</a:t>
            </a:r>
            <a:r>
              <a:rPr sz="1000" spc="-2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B- La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procédure</a:t>
            </a:r>
            <a:r>
              <a:rPr sz="1400" b="1" spc="-19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pénale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50">
              <a:latin typeface="UnDotum"/>
              <a:cs typeface="UnDotum"/>
            </a:endParaRPr>
          </a:p>
          <a:p>
            <a:pPr marL="88900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déclenchement </a:t>
            </a:r>
            <a:r>
              <a:rPr sz="1000" spc="-10" dirty="0">
                <a:latin typeface="Arial"/>
                <a:cs typeface="Arial"/>
              </a:rPr>
              <a:t>d’une </a:t>
            </a:r>
            <a:r>
              <a:rPr sz="1000" spc="-25" dirty="0">
                <a:latin typeface="Arial"/>
                <a:cs typeface="Arial"/>
              </a:rPr>
              <a:t>procédure </a:t>
            </a:r>
            <a:r>
              <a:rPr sz="1000" spc="-20" dirty="0">
                <a:latin typeface="Arial"/>
                <a:cs typeface="Arial"/>
              </a:rPr>
              <a:t>pénale </a:t>
            </a:r>
            <a:r>
              <a:rPr sz="1000" spc="-10" dirty="0">
                <a:latin typeface="Arial"/>
                <a:cs typeface="Arial"/>
              </a:rPr>
              <a:t>peut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0" dirty="0">
                <a:latin typeface="Arial"/>
                <a:cs typeface="Arial"/>
              </a:rPr>
              <a:t>faire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dirty="0">
                <a:latin typeface="Arial"/>
                <a:cs typeface="Arial"/>
              </a:rPr>
              <a:t>l’initiative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76555" marR="60960" indent="-107950">
              <a:lnSpc>
                <a:spcPct val="100000"/>
              </a:lnSpc>
              <a:spcBef>
                <a:spcPts val="280"/>
              </a:spcBef>
              <a:buFont typeface="Arial"/>
              <a:buChar char="-"/>
              <a:tabLst>
                <a:tab pos="408305" algn="l"/>
              </a:tabLst>
            </a:pPr>
            <a:r>
              <a:rPr dirty="0"/>
              <a:t>	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DDcS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(PP)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par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signalement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auprès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procureur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République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sur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fondement 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l’article </a:t>
            </a:r>
            <a:r>
              <a:rPr sz="1000" spc="35" dirty="0">
                <a:latin typeface="Arial"/>
                <a:cs typeface="Arial"/>
              </a:rPr>
              <a:t>40 </a:t>
            </a:r>
            <a:r>
              <a:rPr sz="1000" spc="-15" dirty="0">
                <a:latin typeface="Arial"/>
                <a:cs typeface="Arial"/>
              </a:rPr>
              <a:t>alinéa </a:t>
            </a:r>
            <a:r>
              <a:rPr sz="1000" spc="40" dirty="0">
                <a:latin typeface="Arial"/>
                <a:cs typeface="Arial"/>
              </a:rPr>
              <a:t>2 </a:t>
            </a:r>
            <a:r>
              <a:rPr sz="1000" spc="-25" dirty="0">
                <a:latin typeface="Arial"/>
                <a:cs typeface="Arial"/>
              </a:rPr>
              <a:t>du code de procédure </a:t>
            </a:r>
            <a:r>
              <a:rPr sz="1000" spc="-15" dirty="0">
                <a:latin typeface="Arial"/>
                <a:cs typeface="Arial"/>
              </a:rPr>
              <a:t>pénale</a:t>
            </a:r>
            <a:r>
              <a:rPr sz="825" spc="-22" baseline="35353" dirty="0">
                <a:latin typeface="Arial"/>
                <a:cs typeface="Arial"/>
              </a:rPr>
              <a:t>7 </a:t>
            </a:r>
            <a:r>
              <a:rPr sz="1000" spc="-20" dirty="0">
                <a:latin typeface="Arial"/>
                <a:cs typeface="Arial"/>
              </a:rPr>
              <a:t>(déontologie </a:t>
            </a:r>
            <a:r>
              <a:rPr sz="1000" spc="-15" dirty="0">
                <a:latin typeface="Arial"/>
                <a:cs typeface="Arial"/>
              </a:rPr>
              <a:t>professionnelle)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76555" indent="-108585">
              <a:lnSpc>
                <a:spcPct val="100000"/>
              </a:lnSpc>
              <a:spcBef>
                <a:spcPts val="285"/>
              </a:spcBef>
              <a:buChar char="-"/>
              <a:tabLst>
                <a:tab pos="377190" algn="l"/>
              </a:tabLst>
            </a:pP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l’exploitant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5" dirty="0">
                <a:latin typeface="Arial"/>
                <a:cs typeface="Arial"/>
              </a:rPr>
              <a:t>dépôt </a:t>
            </a:r>
            <a:r>
              <a:rPr sz="1000" spc="-10" dirty="0">
                <a:latin typeface="Arial"/>
                <a:cs typeface="Arial"/>
              </a:rPr>
              <a:t>d’une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plainte;</a:t>
            </a:r>
            <a:endParaRPr sz="1000">
              <a:latin typeface="Arial"/>
              <a:cs typeface="Arial"/>
            </a:endParaRPr>
          </a:p>
          <a:p>
            <a:pPr marL="376555" indent="-108585">
              <a:lnSpc>
                <a:spcPct val="100000"/>
              </a:lnSpc>
              <a:spcBef>
                <a:spcPts val="284"/>
              </a:spcBef>
              <a:buChar char="-"/>
              <a:tabLst>
                <a:tab pos="377190" algn="l"/>
              </a:tabLst>
            </a:pP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victime </a:t>
            </a:r>
            <a:r>
              <a:rPr sz="1000" spc="-30" dirty="0">
                <a:latin typeface="Arial"/>
                <a:cs typeface="Arial"/>
              </a:rPr>
              <a:t>elle-même </a:t>
            </a:r>
            <a:r>
              <a:rPr sz="1000" spc="-25" dirty="0">
                <a:latin typeface="Arial"/>
                <a:cs typeface="Arial"/>
              </a:rPr>
              <a:t>ou de </a:t>
            </a:r>
            <a:r>
              <a:rPr sz="1000" spc="-15" dirty="0">
                <a:latin typeface="Arial"/>
                <a:cs typeface="Arial"/>
              </a:rPr>
              <a:t>son représentant </a:t>
            </a:r>
            <a:r>
              <a:rPr sz="1000" spc="-20" dirty="0">
                <a:latin typeface="Arial"/>
                <a:cs typeface="Arial"/>
              </a:rPr>
              <a:t>légal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5" dirty="0">
                <a:latin typeface="Arial"/>
                <a:cs typeface="Arial"/>
              </a:rPr>
              <a:t>dépôt </a:t>
            </a:r>
            <a:r>
              <a:rPr sz="1000" spc="-10" dirty="0">
                <a:latin typeface="Arial"/>
                <a:cs typeface="Arial"/>
              </a:rPr>
              <a:t>d’une plainte</a:t>
            </a:r>
            <a:r>
              <a:rPr sz="1000" spc="-15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76555" indent="-108585">
              <a:lnSpc>
                <a:spcPct val="100000"/>
              </a:lnSpc>
              <a:spcBef>
                <a:spcPts val="280"/>
              </a:spcBef>
              <a:buChar char="-"/>
              <a:tabLst>
                <a:tab pos="377190" algn="l"/>
              </a:tabLst>
            </a:pP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l’agent habilité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assermenté.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0000" y="8081095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302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19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002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0" y="9524"/>
                </a:moveTo>
                <a:lnTo>
                  <a:pt x="270001" y="9524"/>
                </a:lnTo>
                <a:lnTo>
                  <a:pt x="270001" y="0"/>
                </a:lnTo>
                <a:lnTo>
                  <a:pt x="0" y="0"/>
                </a:lnTo>
                <a:lnTo>
                  <a:pt x="0" y="9524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301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999" y="1632534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5999" y="0"/>
                </a:lnTo>
              </a:path>
            </a:pathLst>
          </a:custGeom>
          <a:ln w="9525">
            <a:solidFill>
              <a:srgbClr val="1770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7299" y="455510"/>
            <a:ext cx="47002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5960" marR="5080" indent="-683895">
              <a:lnSpc>
                <a:spcPct val="100000"/>
              </a:lnSpc>
              <a:spcBef>
                <a:spcPts val="100"/>
              </a:spcBef>
            </a:pPr>
            <a:r>
              <a:rPr sz="1400" spc="-55" dirty="0">
                <a:solidFill>
                  <a:srgbClr val="598396"/>
                </a:solidFill>
                <a:latin typeface="Arial"/>
                <a:cs typeface="Arial"/>
              </a:rPr>
              <a:t>Fiche</a:t>
            </a:r>
            <a:r>
              <a:rPr sz="1400" spc="-4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598396"/>
                </a:solidFill>
                <a:latin typeface="Arial"/>
                <a:cs typeface="Arial"/>
              </a:rPr>
              <a:t>6</a:t>
            </a:r>
            <a:r>
              <a:rPr sz="1400" spc="-40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598396"/>
                </a:solidFill>
                <a:latin typeface="Arial"/>
                <a:cs typeface="Arial"/>
              </a:rPr>
              <a:t>-</a:t>
            </a:r>
            <a:r>
              <a:rPr sz="1400" spc="-4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Un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cas</a:t>
            </a:r>
            <a:r>
              <a:rPr sz="1800" b="1" spc="-9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de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violence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sexuelle</a:t>
            </a:r>
            <a:r>
              <a:rPr sz="1800" b="1" spc="-9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est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commis 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dans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le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cadre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d’un</a:t>
            </a:r>
            <a:r>
              <a:rPr sz="1800" b="1" spc="-33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établissement</a:t>
            </a:r>
            <a:endParaRPr sz="1800">
              <a:latin typeface="UnDotum"/>
              <a:cs typeface="UnDotum"/>
            </a:endParaRPr>
          </a:p>
          <a:p>
            <a:pPr marL="695960" marR="85090">
              <a:lnSpc>
                <a:spcPct val="100000"/>
              </a:lnSpc>
            </a:pP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public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du</a:t>
            </a:r>
            <a:r>
              <a:rPr sz="1800" b="1" spc="-9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ministère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chargé</a:t>
            </a:r>
            <a:r>
              <a:rPr sz="1800" b="1" spc="-9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des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5" dirty="0">
                <a:solidFill>
                  <a:srgbClr val="1770B8"/>
                </a:solidFill>
                <a:latin typeface="UnDotum"/>
                <a:cs typeface="UnDotum"/>
              </a:rPr>
              <a:t>Sports</a:t>
            </a:r>
            <a:r>
              <a:rPr sz="1800" b="1" spc="-9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dirty="0">
                <a:solidFill>
                  <a:srgbClr val="1770B8"/>
                </a:solidFill>
                <a:latin typeface="UnDotum"/>
                <a:cs typeface="UnDotum"/>
              </a:rPr>
              <a:t>: 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comment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agir</a:t>
            </a:r>
            <a:r>
              <a:rPr sz="1800" b="1" spc="-16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dirty="0">
                <a:solidFill>
                  <a:srgbClr val="1770B8"/>
                </a:solidFill>
                <a:latin typeface="UnDotum"/>
                <a:cs typeface="UnDotum"/>
              </a:rPr>
              <a:t>?</a:t>
            </a:r>
            <a:endParaRPr sz="18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172" y="1892478"/>
            <a:ext cx="5105400" cy="6129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Arial"/>
                <a:cs typeface="Arial"/>
              </a:rPr>
              <a:t>Peuvent </a:t>
            </a:r>
            <a:r>
              <a:rPr sz="1000" spc="-5" dirty="0">
                <a:latin typeface="Arial"/>
                <a:cs typeface="Arial"/>
              </a:rPr>
              <a:t>être actionnées </a:t>
            </a:r>
            <a:r>
              <a:rPr sz="1000" spc="-30" dirty="0">
                <a:latin typeface="Arial"/>
                <a:cs typeface="Arial"/>
              </a:rPr>
              <a:t>deux </a:t>
            </a:r>
            <a:r>
              <a:rPr sz="1000" spc="-15" dirty="0">
                <a:latin typeface="Arial"/>
                <a:cs typeface="Arial"/>
              </a:rPr>
              <a:t>procédures </a:t>
            </a:r>
            <a:r>
              <a:rPr sz="1000" spc="-10" dirty="0">
                <a:latin typeface="Arial"/>
                <a:cs typeface="Arial"/>
              </a:rPr>
              <a:t>indépendantes </a:t>
            </a:r>
            <a:r>
              <a:rPr sz="1000" dirty="0">
                <a:latin typeface="Arial"/>
                <a:cs typeface="Arial"/>
              </a:rPr>
              <a:t>mais </a:t>
            </a:r>
            <a:r>
              <a:rPr sz="1000" spc="-5" dirty="0">
                <a:latin typeface="Arial"/>
                <a:cs typeface="Arial"/>
              </a:rPr>
              <a:t>complémentaires </a:t>
            </a:r>
            <a:r>
              <a:rPr sz="1000" spc="-20" dirty="0">
                <a:latin typeface="Arial"/>
                <a:cs typeface="Arial"/>
              </a:rPr>
              <a:t>à savoir  </a:t>
            </a:r>
            <a:r>
              <a:rPr sz="1000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déclenchement </a:t>
            </a:r>
            <a:r>
              <a:rPr sz="1000" dirty="0">
                <a:latin typeface="Arial"/>
                <a:cs typeface="Arial"/>
              </a:rPr>
              <a:t>d’une </a:t>
            </a:r>
            <a:r>
              <a:rPr sz="1000" spc="-20" dirty="0">
                <a:latin typeface="Arial"/>
                <a:cs typeface="Arial"/>
              </a:rPr>
              <a:t>procédure </a:t>
            </a:r>
            <a:r>
              <a:rPr sz="1000" spc="-5" dirty="0">
                <a:latin typeface="Arial"/>
                <a:cs typeface="Arial"/>
              </a:rPr>
              <a:t>administrative </a:t>
            </a:r>
            <a:r>
              <a:rPr sz="1000" spc="-20" dirty="0">
                <a:latin typeface="Arial"/>
                <a:cs typeface="Arial"/>
              </a:rPr>
              <a:t>(pouvant déboucher </a:t>
            </a:r>
            <a:r>
              <a:rPr sz="1000" spc="-5" dirty="0">
                <a:latin typeface="Arial"/>
                <a:cs typeface="Arial"/>
              </a:rPr>
              <a:t>sur </a:t>
            </a:r>
            <a:r>
              <a:rPr sz="1000" spc="-20" dirty="0">
                <a:latin typeface="Arial"/>
                <a:cs typeface="Arial"/>
              </a:rPr>
              <a:t>une procédure  </a:t>
            </a:r>
            <a:r>
              <a:rPr sz="1000" spc="-15" dirty="0">
                <a:latin typeface="Arial"/>
                <a:cs typeface="Arial"/>
              </a:rPr>
              <a:t>disciplinaire)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déclenchement </a:t>
            </a:r>
            <a:r>
              <a:rPr sz="1000" spc="-10" dirty="0">
                <a:latin typeface="Arial"/>
                <a:cs typeface="Arial"/>
              </a:rPr>
              <a:t>d’une </a:t>
            </a:r>
            <a:r>
              <a:rPr sz="1000" spc="-25" dirty="0">
                <a:latin typeface="Arial"/>
                <a:cs typeface="Arial"/>
              </a:rPr>
              <a:t>procédure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pénale.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8890" algn="just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Les </a:t>
            </a:r>
            <a:r>
              <a:rPr sz="1000" spc="-25" dirty="0">
                <a:latin typeface="Arial"/>
                <a:cs typeface="Arial"/>
              </a:rPr>
              <a:t>deux </a:t>
            </a:r>
            <a:r>
              <a:rPr sz="1000" spc="-10" dirty="0">
                <a:latin typeface="Arial"/>
                <a:cs typeface="Arial"/>
              </a:rPr>
              <a:t>procédures peuvent </a:t>
            </a:r>
            <a:r>
              <a:rPr sz="1000" dirty="0">
                <a:latin typeface="Arial"/>
                <a:cs typeface="Arial"/>
              </a:rPr>
              <a:t>être </a:t>
            </a:r>
            <a:r>
              <a:rPr sz="1000" spc="10" dirty="0">
                <a:latin typeface="Arial"/>
                <a:cs typeface="Arial"/>
              </a:rPr>
              <a:t>d’ailleurs </a:t>
            </a:r>
            <a:r>
              <a:rPr sz="1000" spc="-10" dirty="0">
                <a:latin typeface="Arial"/>
                <a:cs typeface="Arial"/>
              </a:rPr>
              <a:t>déclenchées </a:t>
            </a:r>
            <a:r>
              <a:rPr sz="1000" spc="5" dirty="0">
                <a:latin typeface="Arial"/>
                <a:cs typeface="Arial"/>
              </a:rPr>
              <a:t>simultanément </a:t>
            </a:r>
            <a:r>
              <a:rPr sz="1000" spc="-15" dirty="0">
                <a:latin typeface="Arial"/>
                <a:cs typeface="Arial"/>
              </a:rPr>
              <a:t>ou de </a:t>
            </a:r>
            <a:r>
              <a:rPr sz="1000" spc="-10" dirty="0">
                <a:latin typeface="Arial"/>
                <a:cs typeface="Arial"/>
              </a:rPr>
              <a:t>manière  </a:t>
            </a:r>
            <a:r>
              <a:rPr sz="1000" spc="-20" dirty="0">
                <a:latin typeface="Arial"/>
                <a:cs typeface="Arial"/>
              </a:rPr>
              <a:t>successive </a:t>
            </a:r>
            <a:r>
              <a:rPr sz="1000" spc="-15" dirty="0">
                <a:latin typeface="Arial"/>
                <a:cs typeface="Arial"/>
              </a:rPr>
              <a:t>(mais dans </a:t>
            </a:r>
            <a:r>
              <a:rPr sz="1000" spc="-25" dirty="0">
                <a:latin typeface="Arial"/>
                <a:cs typeface="Arial"/>
              </a:rPr>
              <a:t>ce </a:t>
            </a:r>
            <a:r>
              <a:rPr sz="1000" spc="-10" dirty="0">
                <a:latin typeface="Arial"/>
                <a:cs typeface="Arial"/>
              </a:rPr>
              <a:t>cas, </a:t>
            </a:r>
            <a:r>
              <a:rPr sz="1000" spc="10" dirty="0">
                <a:latin typeface="Arial"/>
                <a:cs typeface="Arial"/>
              </a:rPr>
              <a:t>il</a:t>
            </a:r>
            <a:r>
              <a:rPr sz="1000" spc="-2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n’y pas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20" dirty="0">
                <a:latin typeface="Arial"/>
                <a:cs typeface="Arial"/>
              </a:rPr>
              <a:t>hiérarchie </a:t>
            </a:r>
            <a:r>
              <a:rPr sz="1000" spc="-15" dirty="0">
                <a:latin typeface="Arial"/>
                <a:cs typeface="Arial"/>
              </a:rPr>
              <a:t>entre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35" dirty="0">
                <a:latin typeface="Arial"/>
                <a:cs typeface="Arial"/>
              </a:rPr>
              <a:t>deux </a:t>
            </a:r>
            <a:r>
              <a:rPr sz="1000" spc="-25" dirty="0">
                <a:latin typeface="Arial"/>
                <a:cs typeface="Arial"/>
              </a:rPr>
              <a:t>procédures).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éducateurs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0" dirty="0">
                <a:latin typeface="Arial"/>
                <a:cs typeface="Arial"/>
              </a:rPr>
              <a:t>entraîneurs </a:t>
            </a:r>
            <a:r>
              <a:rPr sz="1000" spc="5" dirty="0">
                <a:latin typeface="Arial"/>
                <a:cs typeface="Arial"/>
              </a:rPr>
              <a:t>sportifs </a:t>
            </a:r>
            <a:r>
              <a:rPr sz="1000" spc="-15" dirty="0">
                <a:latin typeface="Arial"/>
                <a:cs typeface="Arial"/>
              </a:rPr>
              <a:t>intervenant dans </a:t>
            </a:r>
            <a:r>
              <a:rPr sz="1000" spc="-25" dirty="0">
                <a:latin typeface="Arial"/>
                <a:cs typeface="Arial"/>
              </a:rPr>
              <a:t>ce cadre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dirty="0">
                <a:latin typeface="Arial"/>
                <a:cs typeface="Arial"/>
              </a:rPr>
              <a:t>sont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5" dirty="0">
                <a:latin typeface="Arial"/>
                <a:cs typeface="Arial"/>
              </a:rPr>
              <a:t>titre</a:t>
            </a:r>
            <a:r>
              <a:rPr sz="1000" spc="-19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rémunéré.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A- Qui est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concerné</a:t>
            </a:r>
            <a:r>
              <a:rPr sz="1400" b="1" spc="-254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dirty="0">
                <a:solidFill>
                  <a:srgbClr val="598396"/>
                </a:solidFill>
                <a:latin typeface="UnDotum"/>
                <a:cs typeface="UnDotum"/>
              </a:rPr>
              <a:t>?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responsables des </a:t>
            </a:r>
            <a:r>
              <a:rPr sz="1000" spc="5" dirty="0">
                <a:latin typeface="Arial"/>
                <a:cs typeface="Arial"/>
              </a:rPr>
              <a:t>faits </a:t>
            </a:r>
            <a:r>
              <a:rPr sz="1000" spc="-25" dirty="0">
                <a:latin typeface="Arial"/>
                <a:cs typeface="Arial"/>
              </a:rPr>
              <a:t>peuvent </a:t>
            </a:r>
            <a:r>
              <a:rPr sz="1000" spc="-10" dirty="0">
                <a:latin typeface="Arial"/>
                <a:cs typeface="Arial"/>
              </a:rPr>
              <a:t>être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5"/>
              </a:spcBef>
              <a:buChar char="-"/>
              <a:tabLst>
                <a:tab pos="300990" algn="l"/>
              </a:tabLst>
            </a:pPr>
            <a:r>
              <a:rPr sz="1000" spc="-20" dirty="0">
                <a:latin typeface="Arial"/>
                <a:cs typeface="Arial"/>
              </a:rPr>
              <a:t>éducateur </a:t>
            </a:r>
            <a:r>
              <a:rPr sz="1000" spc="-25" dirty="0">
                <a:latin typeface="Arial"/>
                <a:cs typeface="Arial"/>
              </a:rPr>
              <a:t>ou entraîneur </a:t>
            </a:r>
            <a:r>
              <a:rPr sz="1000" spc="5" dirty="0">
                <a:latin typeface="Arial"/>
                <a:cs typeface="Arial"/>
              </a:rPr>
              <a:t>sportif </a:t>
            </a:r>
            <a:r>
              <a:rPr sz="1000" spc="-25" dirty="0">
                <a:latin typeface="Arial"/>
                <a:cs typeface="Arial"/>
              </a:rPr>
              <a:t>agent du </a:t>
            </a:r>
            <a:r>
              <a:rPr sz="1000" spc="-10" dirty="0">
                <a:latin typeface="Arial"/>
                <a:cs typeface="Arial"/>
              </a:rPr>
              <a:t>ministère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5" dirty="0">
                <a:latin typeface="Arial"/>
                <a:cs typeface="Arial"/>
              </a:rPr>
              <a:t>sports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0"/>
              </a:spcBef>
              <a:buChar char="-"/>
              <a:tabLst>
                <a:tab pos="300990" algn="l"/>
              </a:tabLst>
            </a:pPr>
            <a:r>
              <a:rPr sz="1000" spc="-20" dirty="0">
                <a:latin typeface="Arial"/>
                <a:cs typeface="Arial"/>
              </a:rPr>
              <a:t>éducateur enseignant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10" dirty="0">
                <a:latin typeface="Arial"/>
                <a:cs typeface="Arial"/>
              </a:rPr>
              <a:t>ministère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l’Education </a:t>
            </a:r>
            <a:r>
              <a:rPr sz="1000" spc="-20" dirty="0">
                <a:latin typeface="Arial"/>
                <a:cs typeface="Arial"/>
              </a:rPr>
              <a:t>Nationale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5"/>
              </a:spcBef>
              <a:buChar char="-"/>
              <a:tabLst>
                <a:tab pos="300990" algn="l"/>
              </a:tabLst>
            </a:pPr>
            <a:r>
              <a:rPr sz="1000" spc="-20" dirty="0">
                <a:latin typeface="Arial"/>
                <a:cs typeface="Arial"/>
              </a:rPr>
              <a:t>éducateur </a:t>
            </a:r>
            <a:r>
              <a:rPr sz="1000" spc="5" dirty="0">
                <a:latin typeface="Arial"/>
                <a:cs typeface="Arial"/>
              </a:rPr>
              <a:t>sportif </a:t>
            </a:r>
            <a:r>
              <a:rPr sz="1000" spc="-10" dirty="0">
                <a:latin typeface="Arial"/>
                <a:cs typeface="Arial"/>
              </a:rPr>
              <a:t>salarié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20" dirty="0">
                <a:latin typeface="Arial"/>
                <a:cs typeface="Arial"/>
              </a:rPr>
              <a:t>travailleur indépendant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4"/>
              </a:spcBef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membre du </a:t>
            </a:r>
            <a:r>
              <a:rPr sz="1000" spc="-20" dirty="0">
                <a:latin typeface="Arial"/>
                <a:cs typeface="Arial"/>
              </a:rPr>
              <a:t>personnel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-5" dirty="0">
                <a:latin typeface="Arial"/>
                <a:cs typeface="Arial"/>
              </a:rPr>
              <a:t>(titulaire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15" dirty="0">
                <a:latin typeface="Arial"/>
                <a:cs typeface="Arial"/>
              </a:rPr>
              <a:t>contractuel)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0"/>
              </a:spcBef>
              <a:buChar char="-"/>
              <a:tabLst>
                <a:tab pos="300990" algn="l"/>
              </a:tabLst>
            </a:pPr>
            <a:r>
              <a:rPr sz="1000" spc="5" dirty="0">
                <a:latin typeface="Arial"/>
                <a:cs typeface="Arial"/>
              </a:rPr>
              <a:t>sportif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15" dirty="0">
                <a:latin typeface="Arial"/>
                <a:cs typeface="Arial"/>
              </a:rPr>
              <a:t>stagiaire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5"/>
              </a:spcBef>
              <a:buChar char="-"/>
              <a:tabLst>
                <a:tab pos="300990" algn="l"/>
              </a:tabLst>
            </a:pPr>
            <a:r>
              <a:rPr sz="1000" spc="-10" dirty="0">
                <a:latin typeface="Arial"/>
                <a:cs typeface="Arial"/>
              </a:rPr>
              <a:t>résident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l’établissement.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-"/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900">
              <a:latin typeface="Arial"/>
              <a:cs typeface="Arial"/>
            </a:endParaRPr>
          </a:p>
          <a:p>
            <a:pPr marL="215900" marR="402590" indent="-203835">
              <a:lnSpc>
                <a:spcPct val="100000"/>
              </a:lnSpc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B-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Dans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quel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cadre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les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faits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répréhensibles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sont-ils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dirty="0">
                <a:solidFill>
                  <a:srgbClr val="598396"/>
                </a:solidFill>
                <a:latin typeface="UnDotum"/>
                <a:cs typeface="UnDotum"/>
              </a:rPr>
              <a:t>à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prendre 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en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compte</a:t>
            </a:r>
            <a:r>
              <a:rPr sz="1400" b="1" spc="-13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dirty="0">
                <a:solidFill>
                  <a:srgbClr val="598396"/>
                </a:solidFill>
                <a:latin typeface="UnDotum"/>
                <a:cs typeface="UnDotum"/>
              </a:rPr>
              <a:t>?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agissements </a:t>
            </a:r>
            <a:r>
              <a:rPr sz="1000" spc="-25" dirty="0">
                <a:latin typeface="Arial"/>
                <a:cs typeface="Arial"/>
              </a:rPr>
              <a:t>peuvent </a:t>
            </a:r>
            <a:r>
              <a:rPr sz="1000" spc="-35" dirty="0">
                <a:latin typeface="Arial"/>
                <a:cs typeface="Arial"/>
              </a:rPr>
              <a:t>avoir </a:t>
            </a:r>
            <a:r>
              <a:rPr sz="1000" spc="-10" dirty="0">
                <a:latin typeface="Arial"/>
                <a:cs typeface="Arial"/>
              </a:rPr>
              <a:t>lieu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0"/>
              </a:spcBef>
              <a:buChar char="-"/>
              <a:tabLst>
                <a:tab pos="300990" algn="l"/>
              </a:tabLst>
            </a:pPr>
            <a:r>
              <a:rPr sz="1000" spc="5" dirty="0">
                <a:latin typeface="Arial"/>
                <a:cs typeface="Arial"/>
              </a:rPr>
              <a:t>soit </a:t>
            </a:r>
            <a:r>
              <a:rPr sz="1000" spc="-1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le temps </a:t>
            </a:r>
            <a:r>
              <a:rPr sz="1000" spc="-15" dirty="0">
                <a:latin typeface="Arial"/>
                <a:cs typeface="Arial"/>
              </a:rPr>
              <a:t>d’entraînement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5"/>
              </a:spcBef>
              <a:buChar char="-"/>
              <a:tabLst>
                <a:tab pos="300990" algn="l"/>
              </a:tabLst>
            </a:pPr>
            <a:r>
              <a:rPr sz="1000" spc="5" dirty="0">
                <a:latin typeface="Arial"/>
                <a:cs typeface="Arial"/>
              </a:rPr>
              <a:t>soit </a:t>
            </a:r>
            <a:r>
              <a:rPr sz="1000" spc="-1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le temps </a:t>
            </a:r>
            <a:r>
              <a:rPr sz="1000" spc="-15" dirty="0">
                <a:latin typeface="Arial"/>
                <a:cs typeface="Arial"/>
              </a:rPr>
              <a:t>scolaire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4"/>
              </a:spcBef>
              <a:buChar char="-"/>
              <a:tabLst>
                <a:tab pos="300990" algn="l"/>
              </a:tabLst>
            </a:pPr>
            <a:r>
              <a:rPr sz="1000" spc="5" dirty="0">
                <a:latin typeface="Arial"/>
                <a:cs typeface="Arial"/>
              </a:rPr>
              <a:t>soit </a:t>
            </a:r>
            <a:r>
              <a:rPr sz="1000" spc="-10" dirty="0">
                <a:latin typeface="Arial"/>
                <a:cs typeface="Arial"/>
              </a:rPr>
              <a:t>sur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espaces </a:t>
            </a:r>
            <a:r>
              <a:rPr sz="1000" spc="-5" dirty="0">
                <a:latin typeface="Arial"/>
                <a:cs typeface="Arial"/>
              </a:rPr>
              <a:t>temps </a:t>
            </a:r>
            <a:r>
              <a:rPr sz="1000" spc="-15" dirty="0">
                <a:latin typeface="Arial"/>
                <a:cs typeface="Arial"/>
              </a:rPr>
              <a:t>entre </a:t>
            </a:r>
            <a:r>
              <a:rPr sz="1000" spc="-30" dirty="0">
                <a:latin typeface="Arial"/>
                <a:cs typeface="Arial"/>
              </a:rPr>
              <a:t>chaque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activité.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</a:pPr>
            <a:r>
              <a:rPr sz="1000" spc="-20" dirty="0">
                <a:latin typeface="Arial"/>
                <a:cs typeface="Arial"/>
              </a:rPr>
              <a:t>Ainsi,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5" dirty="0">
                <a:latin typeface="Arial"/>
                <a:cs typeface="Arial"/>
              </a:rPr>
              <a:t>faits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25" dirty="0">
                <a:latin typeface="Arial"/>
                <a:cs typeface="Arial"/>
              </a:rPr>
              <a:t>prendre en </a:t>
            </a:r>
            <a:r>
              <a:rPr sz="1000" spc="-15" dirty="0">
                <a:latin typeface="Arial"/>
                <a:cs typeface="Arial"/>
              </a:rPr>
              <a:t>compte </a:t>
            </a:r>
            <a:r>
              <a:rPr sz="1000" spc="-25" dirty="0">
                <a:latin typeface="Arial"/>
                <a:cs typeface="Arial"/>
              </a:rPr>
              <a:t>peuvent </a:t>
            </a:r>
            <a:r>
              <a:rPr sz="1000" spc="-10" dirty="0">
                <a:latin typeface="Arial"/>
                <a:cs typeface="Arial"/>
              </a:rPr>
              <a:t>être </a:t>
            </a:r>
            <a:r>
              <a:rPr sz="1000" spc="-15" dirty="0">
                <a:latin typeface="Arial"/>
                <a:cs typeface="Arial"/>
              </a:rPr>
              <a:t>commis dans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-25" dirty="0">
                <a:latin typeface="Arial"/>
                <a:cs typeface="Arial"/>
              </a:rPr>
              <a:t>ou en </a:t>
            </a:r>
            <a:r>
              <a:rPr sz="1000" spc="-20" dirty="0">
                <a:latin typeface="Arial"/>
                <a:cs typeface="Arial"/>
              </a:rPr>
              <a:t>dehors 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l’établissement.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Les </a:t>
            </a:r>
            <a:r>
              <a:rPr sz="1000" spc="-20" dirty="0">
                <a:latin typeface="Arial"/>
                <a:cs typeface="Arial"/>
              </a:rPr>
              <a:t>conventions </a:t>
            </a:r>
            <a:r>
              <a:rPr sz="1000" spc="-15" dirty="0">
                <a:latin typeface="Arial"/>
                <a:cs typeface="Arial"/>
              </a:rPr>
              <a:t>entre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-15" dirty="0">
                <a:latin typeface="Arial"/>
                <a:cs typeface="Arial"/>
              </a:rPr>
              <a:t>public,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-15" dirty="0">
                <a:latin typeface="Arial"/>
                <a:cs typeface="Arial"/>
              </a:rPr>
              <a:t>scolaire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structure </a:t>
            </a:r>
            <a:r>
              <a:rPr sz="1000" spc="-5" dirty="0">
                <a:latin typeface="Arial"/>
                <a:cs typeface="Arial"/>
              </a:rPr>
              <a:t>support  </a:t>
            </a:r>
            <a:r>
              <a:rPr sz="1000" spc="20" dirty="0">
                <a:latin typeface="Arial"/>
                <a:cs typeface="Arial"/>
              </a:rPr>
              <a:t>(ligue/comité </a:t>
            </a:r>
            <a:r>
              <a:rPr sz="1000" dirty="0">
                <a:latin typeface="Arial"/>
                <a:cs typeface="Arial"/>
              </a:rPr>
              <a:t>régional, </a:t>
            </a:r>
            <a:r>
              <a:rPr sz="1000" spc="-5" dirty="0">
                <a:latin typeface="Arial"/>
                <a:cs typeface="Arial"/>
              </a:rPr>
              <a:t>club </a:t>
            </a:r>
            <a:r>
              <a:rPr sz="1000" spc="20" dirty="0">
                <a:latin typeface="Arial"/>
                <a:cs typeface="Arial"/>
              </a:rPr>
              <a:t>sportif </a:t>
            </a:r>
            <a:r>
              <a:rPr sz="1000" spc="-15" dirty="0">
                <a:latin typeface="Arial"/>
                <a:cs typeface="Arial"/>
              </a:rPr>
              <a:t>ou </a:t>
            </a:r>
            <a:r>
              <a:rPr sz="1000" dirty="0">
                <a:latin typeface="Arial"/>
                <a:cs typeface="Arial"/>
              </a:rPr>
              <a:t>fédération) </a:t>
            </a:r>
            <a:r>
              <a:rPr sz="1000" spc="-15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la discipline </a:t>
            </a:r>
            <a:r>
              <a:rPr sz="1000" spc="-5" dirty="0">
                <a:latin typeface="Arial"/>
                <a:cs typeface="Arial"/>
              </a:rPr>
              <a:t>doivent </a:t>
            </a:r>
            <a:r>
              <a:rPr sz="1000" spc="5" dirty="0">
                <a:latin typeface="Arial"/>
                <a:cs typeface="Arial"/>
              </a:rPr>
              <a:t>permettre </a:t>
            </a:r>
            <a:r>
              <a:rPr sz="1000" spc="-20" dirty="0">
                <a:latin typeface="Arial"/>
                <a:cs typeface="Arial"/>
              </a:rPr>
              <a:t>à  </a:t>
            </a:r>
            <a:r>
              <a:rPr sz="1000" spc="-5" dirty="0">
                <a:latin typeface="Arial"/>
                <a:cs typeface="Arial"/>
              </a:rPr>
              <a:t>l’établissement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d’obtenir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informations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si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agissements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répréhensibles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sont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déroulés 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0" dirty="0">
                <a:latin typeface="Arial"/>
                <a:cs typeface="Arial"/>
              </a:rPr>
              <a:t>l’extérieur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celui-ci.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706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20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269999" y="0"/>
                </a:moveTo>
                <a:lnTo>
                  <a:pt x="0" y="0"/>
                </a:lnTo>
                <a:lnTo>
                  <a:pt x="0" y="9524"/>
                </a:lnTo>
                <a:lnTo>
                  <a:pt x="269999" y="9524"/>
                </a:lnTo>
                <a:lnTo>
                  <a:pt x="269999" y="0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4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9500" y="471461"/>
            <a:ext cx="5460365" cy="77381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 algn="just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C-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La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procédure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disciplinaire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(que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les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faits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soient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commis</a:t>
            </a:r>
            <a:endParaRPr sz="1400">
              <a:latin typeface="UnDotum"/>
              <a:cs typeface="UnDotum"/>
            </a:endParaRPr>
          </a:p>
          <a:p>
            <a:pPr marL="393700" marR="300355">
              <a:lnSpc>
                <a:spcPct val="100000"/>
              </a:lnSpc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par</a:t>
            </a:r>
            <a:r>
              <a:rPr sz="1400" b="1" spc="-8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un</a:t>
            </a:r>
            <a:r>
              <a:rPr sz="1400" b="1" spc="-8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éducateur/entraîneur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ou</a:t>
            </a:r>
            <a:r>
              <a:rPr sz="1400" b="1" spc="-8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par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des</a:t>
            </a:r>
            <a:r>
              <a:rPr sz="1400" b="1" spc="-8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5" dirty="0">
                <a:solidFill>
                  <a:srgbClr val="598396"/>
                </a:solidFill>
                <a:latin typeface="UnDotum"/>
                <a:cs typeface="UnDotum"/>
              </a:rPr>
              <a:t>sportifs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ou</a:t>
            </a:r>
            <a:r>
              <a:rPr sz="1400" b="1" spc="-8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stagiaires  entre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eux)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UnDotum"/>
              <a:cs typeface="UnDotum"/>
            </a:endParaRPr>
          </a:p>
          <a:p>
            <a:pPr marL="190500" marR="182880" algn="just">
              <a:lnSpc>
                <a:spcPct val="100000"/>
              </a:lnSpc>
              <a:spcBef>
                <a:spcPts val="5"/>
              </a:spcBef>
            </a:pPr>
            <a:r>
              <a:rPr sz="1000" b="1" spc="10" dirty="0">
                <a:latin typeface="UnDotum"/>
                <a:cs typeface="UnDotum"/>
              </a:rPr>
              <a:t>1</a:t>
            </a:r>
            <a:r>
              <a:rPr sz="825" b="1" spc="15" baseline="35353" dirty="0">
                <a:latin typeface="UnDotum"/>
                <a:cs typeface="UnDotum"/>
              </a:rPr>
              <a:t>ère </a:t>
            </a:r>
            <a:r>
              <a:rPr sz="1000" b="1" dirty="0">
                <a:latin typeface="UnDotum"/>
                <a:cs typeface="UnDotum"/>
              </a:rPr>
              <a:t>étape : </a:t>
            </a:r>
            <a:r>
              <a:rPr sz="1000" dirty="0">
                <a:latin typeface="Arial"/>
                <a:cs typeface="Arial"/>
              </a:rPr>
              <a:t>constater </a:t>
            </a:r>
            <a:r>
              <a:rPr sz="1000" spc="5" dirty="0">
                <a:latin typeface="Arial"/>
                <a:cs typeface="Arial"/>
              </a:rPr>
              <a:t>les </a:t>
            </a:r>
            <a:r>
              <a:rPr sz="1000" spc="15" dirty="0">
                <a:latin typeface="Arial"/>
                <a:cs typeface="Arial"/>
              </a:rPr>
              <a:t>faits </a:t>
            </a:r>
            <a:r>
              <a:rPr sz="1000" spc="-20" dirty="0">
                <a:latin typeface="Arial"/>
                <a:cs typeface="Arial"/>
              </a:rPr>
              <a:t>par </a:t>
            </a:r>
            <a:r>
              <a:rPr sz="1000" dirty="0">
                <a:latin typeface="Arial"/>
                <a:cs typeface="Arial"/>
              </a:rPr>
              <a:t>la mise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-35" dirty="0">
                <a:latin typeface="Arial"/>
                <a:cs typeface="Arial"/>
              </a:rPr>
              <a:t>œuvre </a:t>
            </a:r>
            <a:r>
              <a:rPr sz="1000" dirty="0">
                <a:latin typeface="Arial"/>
                <a:cs typeface="Arial"/>
              </a:rPr>
              <a:t>d’une </a:t>
            </a:r>
            <a:r>
              <a:rPr sz="1000" spc="-20" dirty="0">
                <a:latin typeface="Arial"/>
                <a:cs typeface="Arial"/>
              </a:rPr>
              <a:t>procédure </a:t>
            </a:r>
            <a:r>
              <a:rPr sz="1000" spc="-5" dirty="0">
                <a:latin typeface="Arial"/>
                <a:cs typeface="Arial"/>
              </a:rPr>
              <a:t>disciplinaire </a:t>
            </a:r>
            <a:r>
              <a:rPr sz="1000" spc="-20" dirty="0">
                <a:latin typeface="Arial"/>
                <a:cs typeface="Arial"/>
              </a:rPr>
              <a:t>par </a:t>
            </a:r>
            <a:r>
              <a:rPr sz="1000" dirty="0">
                <a:latin typeface="Arial"/>
                <a:cs typeface="Arial"/>
              </a:rPr>
              <a:t>le  </a:t>
            </a:r>
            <a:r>
              <a:rPr sz="1000" spc="-20" dirty="0">
                <a:latin typeface="Arial"/>
                <a:cs typeface="Arial"/>
              </a:rPr>
              <a:t>responsable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l’établissement.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190500" marR="183515" algn="just">
              <a:lnSpc>
                <a:spcPct val="100000"/>
              </a:lnSpc>
              <a:spcBef>
                <a:spcPts val="5"/>
              </a:spcBef>
            </a:pPr>
            <a:r>
              <a:rPr sz="1000" spc="-40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procédure </a:t>
            </a:r>
            <a:r>
              <a:rPr sz="1000" spc="-5" dirty="0">
                <a:latin typeface="Arial"/>
                <a:cs typeface="Arial"/>
              </a:rPr>
              <a:t>disciplinaire </a:t>
            </a:r>
            <a:r>
              <a:rPr sz="1000" spc="5" dirty="0">
                <a:latin typeface="Arial"/>
                <a:cs typeface="Arial"/>
              </a:rPr>
              <a:t>s’active </a:t>
            </a:r>
            <a:r>
              <a:rPr sz="1000" spc="15" dirty="0">
                <a:latin typeface="Arial"/>
                <a:cs typeface="Arial"/>
              </a:rPr>
              <a:t>si </a:t>
            </a:r>
            <a:r>
              <a:rPr sz="1000" spc="5" dirty="0">
                <a:latin typeface="Arial"/>
                <a:cs typeface="Arial"/>
              </a:rPr>
              <a:t>les </a:t>
            </a:r>
            <a:r>
              <a:rPr sz="1000" spc="15" dirty="0">
                <a:latin typeface="Arial"/>
                <a:cs typeface="Arial"/>
              </a:rPr>
              <a:t>faits </a:t>
            </a:r>
            <a:r>
              <a:rPr sz="1000" spc="5" dirty="0">
                <a:latin typeface="Arial"/>
                <a:cs typeface="Arial"/>
              </a:rPr>
              <a:t>sont </a:t>
            </a:r>
            <a:r>
              <a:rPr sz="1000" spc="-5" dirty="0">
                <a:latin typeface="Arial"/>
                <a:cs typeface="Arial"/>
              </a:rPr>
              <a:t>commis </a:t>
            </a:r>
            <a:r>
              <a:rPr sz="1000" spc="-20" dirty="0">
                <a:latin typeface="Arial"/>
                <a:cs typeface="Arial"/>
              </a:rPr>
              <a:t>par un </a:t>
            </a:r>
            <a:r>
              <a:rPr sz="1000" spc="-10" dirty="0">
                <a:latin typeface="Arial"/>
                <a:cs typeface="Arial"/>
              </a:rPr>
              <a:t>éducateur </a:t>
            </a:r>
            <a:r>
              <a:rPr sz="1000" spc="240" dirty="0">
                <a:latin typeface="Arial"/>
                <a:cs typeface="Arial"/>
              </a:rPr>
              <a:t>/ </a:t>
            </a:r>
            <a:r>
              <a:rPr sz="1000" spc="-15" dirty="0">
                <a:latin typeface="Arial"/>
                <a:cs typeface="Arial"/>
              </a:rPr>
              <a:t>entraîneur  intervenant dans </a:t>
            </a:r>
            <a:r>
              <a:rPr sz="1000" spc="-25" dirty="0">
                <a:latin typeface="Arial"/>
                <a:cs typeface="Arial"/>
              </a:rPr>
              <a:t>un cadre rémunéré </a:t>
            </a:r>
            <a:r>
              <a:rPr sz="1000" spc="-10" dirty="0">
                <a:latin typeface="Arial"/>
                <a:cs typeface="Arial"/>
              </a:rPr>
              <a:t>mais </a:t>
            </a:r>
            <a:r>
              <a:rPr sz="1000" spc="-20" dirty="0">
                <a:latin typeface="Arial"/>
                <a:cs typeface="Arial"/>
              </a:rPr>
              <a:t>également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5" dirty="0">
                <a:latin typeface="Arial"/>
                <a:cs typeface="Arial"/>
              </a:rPr>
              <a:t>sportifs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10" dirty="0">
                <a:latin typeface="Arial"/>
                <a:cs typeface="Arial"/>
              </a:rPr>
              <a:t>stagiaires </a:t>
            </a:r>
            <a:r>
              <a:rPr sz="1000" spc="-15" dirty="0">
                <a:latin typeface="Arial"/>
                <a:cs typeface="Arial"/>
              </a:rPr>
              <a:t>entre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eux.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190500" marR="187325" algn="just">
              <a:lnSpc>
                <a:spcPct val="100000"/>
              </a:lnSpc>
              <a:spcBef>
                <a:spcPts val="5"/>
              </a:spcBef>
            </a:pPr>
            <a:r>
              <a:rPr sz="1000" b="1" spc="-25" dirty="0">
                <a:latin typeface="UnDotum"/>
                <a:cs typeface="UnDotum"/>
              </a:rPr>
              <a:t>Point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important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de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la</a:t>
            </a:r>
            <a:r>
              <a:rPr sz="1000" b="1" spc="-95" dirty="0">
                <a:latin typeface="UnDotum"/>
                <a:cs typeface="UnDotum"/>
              </a:rPr>
              <a:t> </a:t>
            </a:r>
            <a:r>
              <a:rPr sz="1000" b="1" spc="-20" dirty="0">
                <a:latin typeface="UnDotum"/>
                <a:cs typeface="UnDotum"/>
              </a:rPr>
              <a:t>procédure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si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tels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faits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sont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rapportés,</a:t>
            </a:r>
            <a:r>
              <a:rPr sz="1000" spc="-1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responsable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d’établissement  </a:t>
            </a:r>
            <a:r>
              <a:rPr sz="1000" spc="10" dirty="0">
                <a:latin typeface="Arial"/>
                <a:cs typeface="Arial"/>
              </a:rPr>
              <a:t>doit </a:t>
            </a:r>
            <a:r>
              <a:rPr sz="1000" spc="-5" dirty="0">
                <a:latin typeface="Arial"/>
                <a:cs typeface="Arial"/>
              </a:rPr>
              <a:t>impérativement </a:t>
            </a:r>
            <a:r>
              <a:rPr sz="1000" spc="-15" dirty="0">
                <a:latin typeface="Arial"/>
                <a:cs typeface="Arial"/>
              </a:rPr>
              <a:t>prendre </a:t>
            </a:r>
            <a:r>
              <a:rPr sz="1000" dirty="0">
                <a:latin typeface="Arial"/>
                <a:cs typeface="Arial"/>
              </a:rPr>
              <a:t>le </a:t>
            </a:r>
            <a:r>
              <a:rPr sz="1000" spc="5" dirty="0">
                <a:latin typeface="Arial"/>
                <a:cs typeface="Arial"/>
              </a:rPr>
              <a:t>temps </a:t>
            </a:r>
            <a:r>
              <a:rPr sz="1000" spc="-15" dirty="0">
                <a:latin typeface="Arial"/>
                <a:cs typeface="Arial"/>
              </a:rPr>
              <a:t>de </a:t>
            </a:r>
            <a:r>
              <a:rPr sz="1000" b="1" dirty="0">
                <a:latin typeface="UnDotum"/>
                <a:cs typeface="UnDotum"/>
              </a:rPr>
              <a:t>vérifier la véracité des faits </a:t>
            </a:r>
            <a:r>
              <a:rPr sz="1000" spc="-15" dirty="0">
                <a:latin typeface="Arial"/>
                <a:cs typeface="Arial"/>
              </a:rPr>
              <a:t>par une </a:t>
            </a:r>
            <a:r>
              <a:rPr sz="1000" spc="-5" dirty="0">
                <a:latin typeface="Arial"/>
                <a:cs typeface="Arial"/>
              </a:rPr>
              <a:t>enquête  </a:t>
            </a:r>
            <a:r>
              <a:rPr sz="1000" spc="-10" dirty="0">
                <a:latin typeface="Arial"/>
                <a:cs typeface="Arial"/>
              </a:rPr>
              <a:t>administrative interne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structure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335280" marR="187325" indent="-145415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35915" algn="l"/>
              </a:tabLst>
            </a:pPr>
            <a:r>
              <a:rPr sz="1000" spc="-25" dirty="0">
                <a:latin typeface="Arial"/>
                <a:cs typeface="Arial"/>
              </a:rPr>
              <a:t>demander au </a:t>
            </a:r>
            <a:r>
              <a:rPr sz="1000" spc="-30" dirty="0">
                <a:latin typeface="Arial"/>
                <a:cs typeface="Arial"/>
              </a:rPr>
              <a:t>psychologue </a:t>
            </a:r>
            <a:r>
              <a:rPr sz="1000" spc="-25" dirty="0">
                <a:latin typeface="Arial"/>
                <a:cs typeface="Arial"/>
              </a:rPr>
              <a:t>ou au </a:t>
            </a:r>
            <a:r>
              <a:rPr sz="1000" spc="-20" dirty="0">
                <a:latin typeface="Arial"/>
                <a:cs typeface="Arial"/>
              </a:rPr>
              <a:t>médecin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20" dirty="0">
                <a:latin typeface="Arial"/>
                <a:cs typeface="Arial"/>
              </a:rPr>
              <a:t>rencontrer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victime </a:t>
            </a:r>
            <a:r>
              <a:rPr sz="1000" spc="-30" dirty="0">
                <a:latin typeface="Arial"/>
                <a:cs typeface="Arial"/>
              </a:rPr>
              <a:t>pour  </a:t>
            </a:r>
            <a:r>
              <a:rPr sz="1000" spc="-5" dirty="0">
                <a:latin typeface="Arial"/>
                <a:cs typeface="Arial"/>
              </a:rPr>
              <a:t>s’assurer d’un </a:t>
            </a:r>
            <a:r>
              <a:rPr sz="1000" spc="5" dirty="0">
                <a:latin typeface="Arial"/>
                <a:cs typeface="Arial"/>
              </a:rPr>
              <a:t>fait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spc="-15" dirty="0">
                <a:latin typeface="Arial"/>
                <a:cs typeface="Arial"/>
              </a:rPr>
              <a:t>comportement </a:t>
            </a:r>
            <a:r>
              <a:rPr sz="1000" spc="-20" dirty="0">
                <a:latin typeface="Arial"/>
                <a:cs typeface="Arial"/>
              </a:rPr>
              <a:t>répréhensible </a:t>
            </a:r>
            <a:r>
              <a:rPr sz="1000" spc="-25" dirty="0">
                <a:latin typeface="Arial"/>
                <a:cs typeface="Arial"/>
              </a:rPr>
              <a:t>au </a:t>
            </a:r>
            <a:r>
              <a:rPr sz="1000" spc="-35" dirty="0">
                <a:latin typeface="Arial"/>
                <a:cs typeface="Arial"/>
              </a:rPr>
              <a:t>regard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loi</a:t>
            </a:r>
            <a:r>
              <a:rPr sz="1000" spc="-16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/>
            </a:pPr>
            <a:endParaRPr sz="1000">
              <a:latin typeface="Arial"/>
              <a:cs typeface="Arial"/>
            </a:endParaRPr>
          </a:p>
          <a:p>
            <a:pPr marL="335280" marR="184785" indent="-145415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35915" algn="l"/>
              </a:tabLst>
            </a:pPr>
            <a:r>
              <a:rPr sz="1000" spc="-20" dirty="0">
                <a:latin typeface="Arial"/>
                <a:cs typeface="Arial"/>
              </a:rPr>
              <a:t>demander à </a:t>
            </a:r>
            <a:r>
              <a:rPr sz="1000" spc="-5" dirty="0">
                <a:latin typeface="Arial"/>
                <a:cs typeface="Arial"/>
              </a:rPr>
              <a:t>cet </a:t>
            </a:r>
            <a:r>
              <a:rPr sz="1000" spc="-20" dirty="0">
                <a:latin typeface="Arial"/>
                <a:cs typeface="Arial"/>
              </a:rPr>
              <a:t>agent du </a:t>
            </a:r>
            <a:r>
              <a:rPr sz="1000" spc="-10" dirty="0">
                <a:latin typeface="Arial"/>
                <a:cs typeface="Arial"/>
              </a:rPr>
              <a:t>service </a:t>
            </a:r>
            <a:r>
              <a:rPr sz="1000" spc="-15" dirty="0">
                <a:latin typeface="Arial"/>
                <a:cs typeface="Arial"/>
              </a:rPr>
              <a:t>médical </a:t>
            </a:r>
            <a:r>
              <a:rPr sz="1000" dirty="0">
                <a:latin typeface="Arial"/>
                <a:cs typeface="Arial"/>
              </a:rPr>
              <a:t>d’effectuer </a:t>
            </a:r>
            <a:r>
              <a:rPr sz="1000" spc="-20" dirty="0">
                <a:latin typeface="Arial"/>
                <a:cs typeface="Arial"/>
              </a:rPr>
              <a:t>un </a:t>
            </a:r>
            <a:r>
              <a:rPr sz="1000" spc="-10" dirty="0">
                <a:latin typeface="Arial"/>
                <a:cs typeface="Arial"/>
              </a:rPr>
              <a:t>signalement </a:t>
            </a:r>
            <a:r>
              <a:rPr sz="1000" spc="-20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écrit </a:t>
            </a:r>
            <a:r>
              <a:rPr sz="1000" spc="-15" dirty="0">
                <a:latin typeface="Arial"/>
                <a:cs typeface="Arial"/>
              </a:rPr>
              <a:t>auprès </a:t>
            </a:r>
            <a:r>
              <a:rPr sz="1000" spc="-25" dirty="0">
                <a:latin typeface="Arial"/>
                <a:cs typeface="Arial"/>
              </a:rPr>
              <a:t>du  </a:t>
            </a:r>
            <a:r>
              <a:rPr sz="1000" spc="-20" dirty="0">
                <a:latin typeface="Arial"/>
                <a:cs typeface="Arial"/>
              </a:rPr>
              <a:t>responsable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1000">
              <a:latin typeface="Arial"/>
              <a:cs typeface="Arial"/>
            </a:endParaRPr>
          </a:p>
          <a:p>
            <a:pPr marL="335280" marR="188595" indent="-145415" algn="just">
              <a:lnSpc>
                <a:spcPct val="100000"/>
              </a:lnSpc>
              <a:buAutoNum type="arabicPeriod"/>
              <a:tabLst>
                <a:tab pos="335915" algn="l"/>
              </a:tabLst>
            </a:pPr>
            <a:r>
              <a:rPr sz="1000" dirty="0">
                <a:latin typeface="Arial"/>
                <a:cs typeface="Arial"/>
              </a:rPr>
              <a:t>mettre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-15" dirty="0">
                <a:latin typeface="Arial"/>
                <a:cs typeface="Arial"/>
              </a:rPr>
              <a:t>place </a:t>
            </a:r>
            <a:r>
              <a:rPr sz="1000" spc="-20" dirty="0">
                <a:latin typeface="Arial"/>
                <a:cs typeface="Arial"/>
              </a:rPr>
              <a:t>une réunion de </a:t>
            </a:r>
            <a:r>
              <a:rPr sz="1000" spc="-5" dirty="0">
                <a:latin typeface="Arial"/>
                <a:cs typeface="Arial"/>
              </a:rPr>
              <a:t>concertation </a:t>
            </a:r>
            <a:r>
              <a:rPr sz="1000" spc="-40" dirty="0">
                <a:latin typeface="Arial"/>
                <a:cs typeface="Arial"/>
              </a:rPr>
              <a:t>avec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5" dirty="0">
                <a:latin typeface="Arial"/>
                <a:cs typeface="Arial"/>
              </a:rPr>
              <a:t>responsable </a:t>
            </a:r>
            <a:r>
              <a:rPr sz="1000" spc="-20" dirty="0">
                <a:latin typeface="Arial"/>
                <a:cs typeface="Arial"/>
              </a:rPr>
              <a:t>concerné </a:t>
            </a:r>
            <a:r>
              <a:rPr sz="1000" spc="15" dirty="0">
                <a:latin typeface="Arial"/>
                <a:cs typeface="Arial"/>
              </a:rPr>
              <a:t>si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10" dirty="0">
                <a:latin typeface="Arial"/>
                <a:cs typeface="Arial"/>
              </a:rPr>
              <a:t>faits </a:t>
            </a:r>
            <a:r>
              <a:rPr sz="1000" spc="-5" dirty="0">
                <a:latin typeface="Arial"/>
                <a:cs typeface="Arial"/>
              </a:rPr>
              <a:t>se  </a:t>
            </a:r>
            <a:r>
              <a:rPr sz="1000" dirty="0">
                <a:latin typeface="Arial"/>
                <a:cs typeface="Arial"/>
              </a:rPr>
              <a:t>sont </a:t>
            </a:r>
            <a:r>
              <a:rPr sz="1000" spc="-20" dirty="0">
                <a:latin typeface="Arial"/>
                <a:cs typeface="Arial"/>
              </a:rPr>
              <a:t>déroulés à </a:t>
            </a:r>
            <a:r>
              <a:rPr sz="1000" spc="-10" dirty="0">
                <a:latin typeface="Arial"/>
                <a:cs typeface="Arial"/>
              </a:rPr>
              <a:t>l’extérieur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1000">
              <a:latin typeface="Arial"/>
              <a:cs typeface="Arial"/>
            </a:endParaRPr>
          </a:p>
          <a:p>
            <a:pPr marL="335280" marR="184150" indent="-145415" algn="just">
              <a:lnSpc>
                <a:spcPct val="100000"/>
              </a:lnSpc>
              <a:buAutoNum type="arabicPeriod"/>
              <a:tabLst>
                <a:tab pos="335915" algn="l"/>
              </a:tabLst>
            </a:pPr>
            <a:r>
              <a:rPr sz="1000" spc="-25" dirty="0">
                <a:latin typeface="Arial"/>
                <a:cs typeface="Arial"/>
              </a:rPr>
              <a:t>signaler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auprès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procureur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République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sur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base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l’article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40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alinéa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2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du  </a:t>
            </a:r>
            <a:r>
              <a:rPr sz="1000" spc="-25" dirty="0">
                <a:latin typeface="Arial"/>
                <a:cs typeface="Arial"/>
              </a:rPr>
              <a:t>code de procédure </a:t>
            </a:r>
            <a:r>
              <a:rPr sz="1000" spc="-15" dirty="0">
                <a:latin typeface="Arial"/>
                <a:cs typeface="Arial"/>
              </a:rPr>
              <a:t>pénale. </a:t>
            </a:r>
            <a:r>
              <a:rPr sz="1000" spc="-45" dirty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saisine </a:t>
            </a:r>
            <a:r>
              <a:rPr sz="1000" spc="-25" dirty="0">
                <a:latin typeface="Arial"/>
                <a:cs typeface="Arial"/>
              </a:rPr>
              <a:t>du procureur 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30" dirty="0">
                <a:latin typeface="Arial"/>
                <a:cs typeface="Arial"/>
              </a:rPr>
              <a:t>République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dirty="0">
                <a:latin typeface="Arial"/>
                <a:cs typeface="Arial"/>
              </a:rPr>
              <a:t>part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20" dirty="0">
                <a:latin typeface="Arial"/>
                <a:cs typeface="Arial"/>
              </a:rPr>
              <a:t>directeur 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l’établissement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est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indispensable,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même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si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elle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en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doublon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signalements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faits 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d’autres </a:t>
            </a:r>
            <a:r>
              <a:rPr sz="1000" spc="-10" dirty="0">
                <a:latin typeface="Arial"/>
                <a:cs typeface="Arial"/>
              </a:rPr>
              <a:t>acteurs. </a:t>
            </a:r>
            <a:r>
              <a:rPr sz="1000" spc="-5" dirty="0">
                <a:latin typeface="Arial"/>
                <a:cs typeface="Arial"/>
              </a:rPr>
              <a:t>Il </a:t>
            </a:r>
            <a:r>
              <a:rPr sz="1000" spc="-15" dirty="0">
                <a:latin typeface="Arial"/>
                <a:cs typeface="Arial"/>
              </a:rPr>
              <a:t>existe </a:t>
            </a:r>
            <a:r>
              <a:rPr sz="1000" spc="-25" dirty="0">
                <a:latin typeface="Arial"/>
                <a:cs typeface="Arial"/>
              </a:rPr>
              <a:t>un numéro de fax au </a:t>
            </a:r>
            <a:r>
              <a:rPr sz="1000" spc="-90" dirty="0">
                <a:latin typeface="Arial"/>
                <a:cs typeface="Arial"/>
              </a:rPr>
              <a:t>TGI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dirty="0">
                <a:latin typeface="Arial"/>
                <a:cs typeface="Arial"/>
              </a:rPr>
              <a:t>ressort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-30" dirty="0">
                <a:latin typeface="Arial"/>
                <a:cs typeface="Arial"/>
              </a:rPr>
              <a:t>pour  </a:t>
            </a:r>
            <a:r>
              <a:rPr sz="1000" spc="-45" dirty="0">
                <a:latin typeface="Arial"/>
                <a:cs typeface="Arial"/>
              </a:rPr>
              <a:t>envoyer </a:t>
            </a:r>
            <a:r>
              <a:rPr sz="1000" spc="-15" dirty="0">
                <a:latin typeface="Arial"/>
                <a:cs typeface="Arial"/>
              </a:rPr>
              <a:t>rapidement </a:t>
            </a:r>
            <a:r>
              <a:rPr sz="1000" spc="-25" dirty="0">
                <a:latin typeface="Arial"/>
                <a:cs typeface="Arial"/>
              </a:rPr>
              <a:t>voire </a:t>
            </a:r>
            <a:r>
              <a:rPr sz="1000" spc="-10" dirty="0">
                <a:latin typeface="Arial"/>
                <a:cs typeface="Arial"/>
              </a:rPr>
              <a:t>immédiatement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signalement. </a:t>
            </a:r>
            <a:r>
              <a:rPr sz="1000" spc="-5" dirty="0">
                <a:latin typeface="Arial"/>
                <a:cs typeface="Arial"/>
              </a:rPr>
              <a:t>Il </a:t>
            </a:r>
            <a:r>
              <a:rPr sz="1000" spc="10" dirty="0">
                <a:latin typeface="Arial"/>
                <a:cs typeface="Arial"/>
              </a:rPr>
              <a:t>est </a:t>
            </a:r>
            <a:r>
              <a:rPr sz="1000" spc="-25" dirty="0">
                <a:latin typeface="Arial"/>
                <a:cs typeface="Arial"/>
              </a:rPr>
              <a:t>recommandé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noter </a:t>
            </a:r>
            <a:r>
              <a:rPr sz="1000" spc="-25" dirty="0">
                <a:latin typeface="Arial"/>
                <a:cs typeface="Arial"/>
              </a:rPr>
              <a:t>ce  numéro </a:t>
            </a:r>
            <a:r>
              <a:rPr sz="1000" spc="-45" dirty="0">
                <a:latin typeface="Arial"/>
                <a:cs typeface="Arial"/>
              </a:rPr>
              <a:t>avec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20" dirty="0">
                <a:latin typeface="Arial"/>
                <a:cs typeface="Arial"/>
              </a:rPr>
              <a:t>numéros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secours.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90500" algn="just">
              <a:lnSpc>
                <a:spcPct val="100000"/>
              </a:lnSpc>
            </a:pPr>
            <a:r>
              <a:rPr sz="1000" b="1" spc="5" dirty="0">
                <a:latin typeface="UnDotum"/>
                <a:cs typeface="UnDotum"/>
              </a:rPr>
              <a:t>2</a:t>
            </a:r>
            <a:r>
              <a:rPr sz="825" b="1" spc="7" baseline="35353" dirty="0">
                <a:latin typeface="UnDotum"/>
                <a:cs typeface="UnDotum"/>
              </a:rPr>
              <a:t>ème </a:t>
            </a:r>
            <a:r>
              <a:rPr sz="1000" b="1" spc="-10" dirty="0">
                <a:latin typeface="UnDotum"/>
                <a:cs typeface="UnDotum"/>
              </a:rPr>
              <a:t>étape </a:t>
            </a:r>
            <a:r>
              <a:rPr sz="1000" b="1" dirty="0">
                <a:latin typeface="UnDotum"/>
                <a:cs typeface="UnDotum"/>
              </a:rPr>
              <a:t>: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mesures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conservatoires.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90500" marR="184785" algn="just">
              <a:lnSpc>
                <a:spcPct val="100000"/>
              </a:lnSpc>
            </a:pPr>
            <a:r>
              <a:rPr sz="1000" spc="-20" dirty="0">
                <a:latin typeface="Arial"/>
                <a:cs typeface="Arial"/>
              </a:rPr>
              <a:t>Si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5" dirty="0">
                <a:latin typeface="Arial"/>
                <a:cs typeface="Arial"/>
              </a:rPr>
              <a:t>faits </a:t>
            </a:r>
            <a:r>
              <a:rPr sz="1000" dirty="0">
                <a:latin typeface="Arial"/>
                <a:cs typeface="Arial"/>
              </a:rPr>
              <a:t>sont </a:t>
            </a:r>
            <a:r>
              <a:rPr sz="1000" spc="-25" dirty="0">
                <a:latin typeface="Arial"/>
                <a:cs typeface="Arial"/>
              </a:rPr>
              <a:t>avérés, de </a:t>
            </a:r>
            <a:r>
              <a:rPr sz="1000" spc="-15" dirty="0">
                <a:latin typeface="Arial"/>
                <a:cs typeface="Arial"/>
              </a:rPr>
              <a:t>nature </a:t>
            </a:r>
            <a:r>
              <a:rPr sz="1000" spc="-10" dirty="0">
                <a:latin typeface="Arial"/>
                <a:cs typeface="Arial"/>
              </a:rPr>
              <a:t>incontestable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d’une particulière </a:t>
            </a:r>
            <a:r>
              <a:rPr sz="1000" spc="-30" dirty="0">
                <a:latin typeface="Arial"/>
                <a:cs typeface="Arial"/>
              </a:rPr>
              <a:t>gravité </a:t>
            </a:r>
            <a:r>
              <a:rPr sz="1000" dirty="0">
                <a:latin typeface="Arial"/>
                <a:cs typeface="Arial"/>
              </a:rPr>
              <a:t>suite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0" dirty="0">
                <a:latin typeface="Arial"/>
                <a:cs typeface="Arial"/>
              </a:rPr>
              <a:t>l’enquête  </a:t>
            </a:r>
            <a:r>
              <a:rPr sz="1000" spc="-15" dirty="0">
                <a:latin typeface="Arial"/>
                <a:cs typeface="Arial"/>
              </a:rPr>
              <a:t>administrative,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mesures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conservatoires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peuvent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être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prises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même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si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une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procédure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pénale 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25" dirty="0">
                <a:latin typeface="Arial"/>
                <a:cs typeface="Arial"/>
              </a:rPr>
              <a:t>enclenchée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parallèlement.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90500" marR="186055" algn="just">
              <a:lnSpc>
                <a:spcPct val="100000"/>
              </a:lnSpc>
            </a:pPr>
            <a:r>
              <a:rPr sz="1000" spc="-40" dirty="0">
                <a:latin typeface="Arial"/>
                <a:cs typeface="Arial"/>
              </a:rPr>
              <a:t>Une </a:t>
            </a:r>
            <a:r>
              <a:rPr sz="1000" spc="-5" dirty="0">
                <a:latin typeface="Arial"/>
                <a:cs typeface="Arial"/>
              </a:rPr>
              <a:t>suspension </a:t>
            </a:r>
            <a:r>
              <a:rPr sz="1000" spc="-10" dirty="0">
                <a:latin typeface="Arial"/>
                <a:cs typeface="Arial"/>
              </a:rPr>
              <a:t>d’exercice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profession peut être </a:t>
            </a:r>
            <a:r>
              <a:rPr sz="1000" spc="-20" dirty="0">
                <a:latin typeface="Arial"/>
                <a:cs typeface="Arial"/>
              </a:rPr>
              <a:t>prononcée pour </a:t>
            </a:r>
            <a:r>
              <a:rPr sz="1000" spc="5" dirty="0">
                <a:latin typeface="Arial"/>
                <a:cs typeface="Arial"/>
              </a:rPr>
              <a:t>les </a:t>
            </a:r>
            <a:r>
              <a:rPr sz="1000" dirty="0">
                <a:latin typeface="Arial"/>
                <a:cs typeface="Arial"/>
              </a:rPr>
              <a:t>salariés </a:t>
            </a:r>
            <a:r>
              <a:rPr sz="1000" spc="-20" dirty="0">
                <a:latin typeface="Arial"/>
                <a:cs typeface="Arial"/>
              </a:rPr>
              <a:t>ou une  exclusion </a:t>
            </a:r>
            <a:r>
              <a:rPr sz="1000" spc="-15" dirty="0">
                <a:latin typeface="Arial"/>
                <a:cs typeface="Arial"/>
              </a:rPr>
              <a:t>temporaire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-25" dirty="0">
                <a:latin typeface="Arial"/>
                <a:cs typeface="Arial"/>
              </a:rPr>
              <a:t>pour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5" dirty="0">
                <a:latin typeface="Arial"/>
                <a:cs typeface="Arial"/>
              </a:rPr>
              <a:t>résidents,</a:t>
            </a:r>
            <a:r>
              <a:rPr sz="1000" spc="-2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stagiaires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5" dirty="0">
                <a:latin typeface="Arial"/>
                <a:cs typeface="Arial"/>
              </a:rPr>
              <a:t>sportifs.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90500" marR="183515" algn="just">
              <a:lnSpc>
                <a:spcPct val="100000"/>
              </a:lnSpc>
            </a:pPr>
            <a:r>
              <a:rPr sz="1000" spc="-30" dirty="0">
                <a:latin typeface="Arial"/>
                <a:cs typeface="Arial"/>
              </a:rPr>
              <a:t>Dans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tous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cas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figure,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il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ne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peut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pas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y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avoir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système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double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peine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extérieur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intra  </a:t>
            </a:r>
            <a:r>
              <a:rPr sz="1000" spc="-5" dirty="0">
                <a:latin typeface="Arial"/>
                <a:cs typeface="Arial"/>
              </a:rPr>
              <a:t>établissement </a:t>
            </a:r>
            <a:r>
              <a:rPr sz="1000" spc="-10" dirty="0">
                <a:latin typeface="Arial"/>
                <a:cs typeface="Arial"/>
              </a:rPr>
              <a:t>public </a:t>
            </a:r>
            <a:r>
              <a:rPr sz="1000" spc="-15" dirty="0">
                <a:latin typeface="Arial"/>
                <a:cs typeface="Arial"/>
              </a:rPr>
              <a:t>placé </a:t>
            </a:r>
            <a:r>
              <a:rPr sz="1000" spc="-5" dirty="0">
                <a:latin typeface="Arial"/>
                <a:cs typeface="Arial"/>
              </a:rPr>
              <a:t>sous la </a:t>
            </a:r>
            <a:r>
              <a:rPr sz="1000" spc="5" dirty="0">
                <a:latin typeface="Arial"/>
                <a:cs typeface="Arial"/>
              </a:rPr>
              <a:t>tutelle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l’État, </a:t>
            </a:r>
            <a:r>
              <a:rPr sz="1000" spc="-80" dirty="0">
                <a:latin typeface="Arial"/>
                <a:cs typeface="Arial"/>
              </a:rPr>
              <a:t>y </a:t>
            </a:r>
            <a:r>
              <a:rPr sz="1000" spc="-15" dirty="0">
                <a:latin typeface="Arial"/>
                <a:cs typeface="Arial"/>
              </a:rPr>
              <a:t>compris </a:t>
            </a:r>
            <a:r>
              <a:rPr sz="1000" spc="-20" dirty="0">
                <a:latin typeface="Arial"/>
                <a:cs typeface="Arial"/>
              </a:rPr>
              <a:t>pour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35" dirty="0">
                <a:latin typeface="Arial"/>
                <a:cs typeface="Arial"/>
              </a:rPr>
              <a:t>graves </a:t>
            </a:r>
            <a:r>
              <a:rPr sz="1000" spc="-5" dirty="0">
                <a:latin typeface="Arial"/>
                <a:cs typeface="Arial"/>
              </a:rPr>
              <a:t>agissements.  </a:t>
            </a:r>
            <a:r>
              <a:rPr sz="1000" spc="-25" dirty="0">
                <a:latin typeface="Arial"/>
                <a:cs typeface="Arial"/>
              </a:rPr>
              <a:t>Aussi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478155" marR="187325" indent="-107950">
              <a:lnSpc>
                <a:spcPct val="100000"/>
              </a:lnSpc>
              <a:buChar char="-"/>
              <a:tabLst>
                <a:tab pos="478790" algn="l"/>
              </a:tabLst>
            </a:pPr>
            <a:r>
              <a:rPr sz="1000" spc="10" dirty="0">
                <a:latin typeface="Arial"/>
                <a:cs typeface="Arial"/>
              </a:rPr>
              <a:t>si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5" dirty="0">
                <a:latin typeface="Arial"/>
                <a:cs typeface="Arial"/>
              </a:rPr>
              <a:t>faits </a:t>
            </a:r>
            <a:r>
              <a:rPr sz="1000" spc="-5" dirty="0">
                <a:latin typeface="Arial"/>
                <a:cs typeface="Arial"/>
              </a:rPr>
              <a:t>ont été </a:t>
            </a:r>
            <a:r>
              <a:rPr sz="1000" spc="-15" dirty="0">
                <a:latin typeface="Arial"/>
                <a:cs typeface="Arial"/>
              </a:rPr>
              <a:t>commis dans </a:t>
            </a:r>
            <a:r>
              <a:rPr sz="1000" spc="-5" dirty="0">
                <a:latin typeface="Arial"/>
                <a:cs typeface="Arial"/>
              </a:rPr>
              <a:t>l’enceinte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l’établissement,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mesure conservatoire  </a:t>
            </a:r>
            <a:r>
              <a:rPr sz="1000" spc="-15" dirty="0">
                <a:latin typeface="Arial"/>
                <a:cs typeface="Arial"/>
              </a:rPr>
              <a:t>sera </a:t>
            </a:r>
            <a:r>
              <a:rPr sz="1000" spc="-10" dirty="0">
                <a:latin typeface="Arial"/>
                <a:cs typeface="Arial"/>
              </a:rPr>
              <a:t>prise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15" dirty="0">
                <a:latin typeface="Arial"/>
                <a:cs typeface="Arial"/>
              </a:rPr>
              <a:t>son </a:t>
            </a:r>
            <a:r>
              <a:rPr sz="1000" spc="-20" dirty="0">
                <a:latin typeface="Arial"/>
                <a:cs typeface="Arial"/>
              </a:rPr>
              <a:t>responsable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478155" marR="186690" indent="-107950">
              <a:lnSpc>
                <a:spcPct val="100000"/>
              </a:lnSpc>
              <a:buChar char="-"/>
              <a:tabLst>
                <a:tab pos="478790" algn="l"/>
              </a:tabLst>
            </a:pPr>
            <a:r>
              <a:rPr sz="1000" spc="10" dirty="0">
                <a:latin typeface="Arial"/>
                <a:cs typeface="Arial"/>
              </a:rPr>
              <a:t>si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5" dirty="0">
                <a:latin typeface="Arial"/>
                <a:cs typeface="Arial"/>
              </a:rPr>
              <a:t>faits </a:t>
            </a:r>
            <a:r>
              <a:rPr sz="1000" spc="-5" dirty="0">
                <a:latin typeface="Arial"/>
                <a:cs typeface="Arial"/>
              </a:rPr>
              <a:t>ont été </a:t>
            </a:r>
            <a:r>
              <a:rPr sz="1000" spc="-15" dirty="0">
                <a:latin typeface="Arial"/>
                <a:cs typeface="Arial"/>
              </a:rPr>
              <a:t>commis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20" dirty="0">
                <a:latin typeface="Arial"/>
                <a:cs typeface="Arial"/>
              </a:rPr>
              <a:t>dehors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l’établissement,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mesure </a:t>
            </a:r>
            <a:r>
              <a:rPr sz="1000" spc="-15" dirty="0">
                <a:latin typeface="Arial"/>
                <a:cs typeface="Arial"/>
              </a:rPr>
              <a:t>conservatoire </a:t>
            </a:r>
            <a:r>
              <a:rPr sz="1000" spc="-20" dirty="0">
                <a:latin typeface="Arial"/>
                <a:cs typeface="Arial"/>
              </a:rPr>
              <a:t>sera  </a:t>
            </a:r>
            <a:r>
              <a:rPr sz="1000" spc="-10" dirty="0">
                <a:latin typeface="Arial"/>
                <a:cs typeface="Arial"/>
              </a:rPr>
              <a:t>prise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personne responsable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l’auteur </a:t>
            </a:r>
            <a:r>
              <a:rPr sz="1000" spc="-25" dirty="0">
                <a:latin typeface="Arial"/>
                <a:cs typeface="Arial"/>
              </a:rPr>
              <a:t>au </a:t>
            </a:r>
            <a:r>
              <a:rPr sz="1000" spc="-15" dirty="0">
                <a:latin typeface="Arial"/>
                <a:cs typeface="Arial"/>
              </a:rPr>
              <a:t>moment des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faits;</a:t>
            </a:r>
            <a:endParaRPr sz="1000">
              <a:latin typeface="Arial"/>
              <a:cs typeface="Arial"/>
            </a:endParaRPr>
          </a:p>
          <a:p>
            <a:pPr marL="478155" marR="186055" indent="-107950">
              <a:lnSpc>
                <a:spcPct val="100000"/>
              </a:lnSpc>
              <a:buChar char="-"/>
              <a:tabLst>
                <a:tab pos="478790" algn="l"/>
              </a:tabLst>
            </a:pPr>
            <a:r>
              <a:rPr sz="1000" spc="-20" dirty="0">
                <a:latin typeface="Arial"/>
                <a:cs typeface="Arial"/>
              </a:rPr>
              <a:t>par </a:t>
            </a:r>
            <a:r>
              <a:rPr sz="1000" spc="5" dirty="0">
                <a:latin typeface="Arial"/>
                <a:cs typeface="Arial"/>
              </a:rPr>
              <a:t>ailleurs, les </a:t>
            </a:r>
            <a:r>
              <a:rPr sz="1000" spc="-5" dirty="0">
                <a:latin typeface="Arial"/>
                <a:cs typeface="Arial"/>
              </a:rPr>
              <a:t>responsables des </a:t>
            </a:r>
            <a:r>
              <a:rPr sz="1000" spc="5" dirty="0">
                <a:latin typeface="Arial"/>
                <a:cs typeface="Arial"/>
              </a:rPr>
              <a:t>structures </a:t>
            </a:r>
            <a:r>
              <a:rPr sz="1000" spc="-5" dirty="0">
                <a:latin typeface="Arial"/>
                <a:cs typeface="Arial"/>
              </a:rPr>
              <a:t>d’entraînement </a:t>
            </a:r>
            <a:r>
              <a:rPr sz="1000" spc="-10" dirty="0">
                <a:latin typeface="Arial"/>
                <a:cs typeface="Arial"/>
              </a:rPr>
              <a:t>pourront supprimer </a:t>
            </a:r>
            <a:r>
              <a:rPr sz="1000" spc="-5" dirty="0">
                <a:latin typeface="Arial"/>
                <a:cs typeface="Arial"/>
              </a:rPr>
              <a:t>des  </a:t>
            </a:r>
            <a:r>
              <a:rPr sz="1000" spc="-15" dirty="0">
                <a:latin typeface="Arial"/>
                <a:cs typeface="Arial"/>
              </a:rPr>
              <a:t>entraînements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15" dirty="0">
                <a:latin typeface="Arial"/>
                <a:cs typeface="Arial"/>
              </a:rPr>
              <a:t>cas </a:t>
            </a:r>
            <a:r>
              <a:rPr sz="1000" spc="-5" dirty="0">
                <a:latin typeface="Arial"/>
                <a:cs typeface="Arial"/>
              </a:rPr>
              <a:t>d’infraction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spc="-25" dirty="0">
                <a:latin typeface="Arial"/>
                <a:cs typeface="Arial"/>
              </a:rPr>
              <a:t>ou en </a:t>
            </a:r>
            <a:r>
              <a:rPr sz="1000" spc="-20" dirty="0">
                <a:latin typeface="Arial"/>
                <a:cs typeface="Arial"/>
              </a:rPr>
              <a:t>dehors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structure.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302" y="8653378"/>
            <a:ext cx="781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solidFill>
                  <a:srgbClr val="A1B1BA"/>
                </a:solidFill>
                <a:latin typeface="Oxygen-Sans"/>
                <a:cs typeface="Oxygen-Sans"/>
              </a:rPr>
              <a:t>3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002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0" y="9524"/>
                </a:moveTo>
                <a:lnTo>
                  <a:pt x="270001" y="9524"/>
                </a:lnTo>
                <a:lnTo>
                  <a:pt x="270001" y="0"/>
                </a:lnTo>
                <a:lnTo>
                  <a:pt x="0" y="0"/>
                </a:lnTo>
                <a:lnTo>
                  <a:pt x="0" y="9524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301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999" y="897852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5999" y="0"/>
                </a:lnTo>
              </a:path>
            </a:pathLst>
          </a:custGeom>
          <a:ln w="9525">
            <a:solidFill>
              <a:srgbClr val="598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49203" y="431584"/>
            <a:ext cx="13569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60" dirty="0">
                <a:solidFill>
                  <a:srgbClr val="598396"/>
                </a:solidFill>
                <a:latin typeface="Arial"/>
                <a:cs typeface="Arial"/>
              </a:rPr>
              <a:t>Sommaire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299" y="1393418"/>
            <a:ext cx="166623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OBJECTIFS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DU</a:t>
            </a:r>
            <a:r>
              <a:rPr sz="1000" b="1" spc="-13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20" dirty="0">
                <a:solidFill>
                  <a:srgbClr val="598396"/>
                </a:solidFill>
                <a:latin typeface="UnDotum"/>
                <a:cs typeface="UnDotum"/>
              </a:rPr>
              <a:t>VADE-MECUM</a:t>
            </a:r>
            <a:endParaRPr sz="10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16320" y="1406118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25" dirty="0">
                <a:solidFill>
                  <a:srgbClr val="598396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7299" y="1733880"/>
            <a:ext cx="4850765" cy="30226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980"/>
              </a:lnSpc>
              <a:spcBef>
                <a:spcPts val="315"/>
              </a:spcBef>
            </a:pP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POUR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ALLER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PLUS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LOIN</a:t>
            </a:r>
            <a:r>
              <a:rPr sz="1000" b="1" spc="-4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EN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20" dirty="0">
                <a:solidFill>
                  <a:srgbClr val="598396"/>
                </a:solidFill>
                <a:latin typeface="UnDotum"/>
                <a:cs typeface="UnDotum"/>
              </a:rPr>
              <a:t>MATIÈRE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DE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PRÉVENTION</a:t>
            </a:r>
            <a:r>
              <a:rPr sz="1000" b="1" spc="-4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DES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VIOLENCES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À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5" dirty="0">
                <a:solidFill>
                  <a:srgbClr val="598396"/>
                </a:solidFill>
                <a:latin typeface="UnDotum"/>
                <a:cs typeface="UnDotum"/>
              </a:rPr>
              <a:t>CARACTÈRE 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SEXUEL </a:t>
            </a:r>
            <a:r>
              <a:rPr sz="1000" b="1" spc="-15" dirty="0">
                <a:solidFill>
                  <a:srgbClr val="598396"/>
                </a:solidFill>
                <a:latin typeface="UnDotum"/>
                <a:cs typeface="UnDotum"/>
              </a:rPr>
              <a:t>DANS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LE</a:t>
            </a:r>
            <a:r>
              <a:rPr sz="1000" b="1" spc="-13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SPORT</a:t>
            </a:r>
            <a:endParaRPr sz="1000">
              <a:latin typeface="UnDotum"/>
              <a:cs typeface="UnDot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16320" y="1871040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25" dirty="0">
                <a:solidFill>
                  <a:srgbClr val="598396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7299" y="2198802"/>
            <a:ext cx="5613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CON</a:t>
            </a:r>
            <a:r>
              <a:rPr sz="1000" b="1" spc="-75" dirty="0">
                <a:solidFill>
                  <a:srgbClr val="598396"/>
                </a:solidFill>
                <a:latin typeface="UnDotum"/>
                <a:cs typeface="UnDotum"/>
              </a:rPr>
              <a:t>T</a:t>
            </a:r>
            <a:r>
              <a:rPr sz="1000" b="1" spc="-25" dirty="0">
                <a:solidFill>
                  <a:srgbClr val="598396"/>
                </a:solidFill>
                <a:latin typeface="UnDotum"/>
                <a:cs typeface="UnDotum"/>
              </a:rPr>
              <a:t>A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CT</a:t>
            </a:r>
            <a:endParaRPr sz="1000">
              <a:latin typeface="UnDotum"/>
              <a:cs typeface="UnDot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6320" y="2211502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25" dirty="0">
                <a:solidFill>
                  <a:srgbClr val="598396"/>
                </a:solidFill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7299" y="2539250"/>
            <a:ext cx="16008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10" dirty="0">
                <a:solidFill>
                  <a:srgbClr val="BE111F"/>
                </a:solidFill>
                <a:latin typeface="Arial"/>
                <a:cs typeface="Arial"/>
                <a:hlinkClick r:id="rId2" action="ppaction://hlinksldjump"/>
              </a:rPr>
              <a:t>PARTIE </a:t>
            </a:r>
            <a:r>
              <a:rPr sz="1000" spc="40" dirty="0">
                <a:solidFill>
                  <a:srgbClr val="BE111F"/>
                </a:solidFill>
                <a:latin typeface="Arial"/>
                <a:cs typeface="Arial"/>
                <a:hlinkClick r:id="rId2" action="ppaction://hlinksldjump"/>
              </a:rPr>
              <a:t>1 </a:t>
            </a:r>
            <a:r>
              <a:rPr sz="1000" spc="-114" dirty="0">
                <a:solidFill>
                  <a:srgbClr val="BE111F"/>
                </a:solidFill>
                <a:latin typeface="Arial"/>
                <a:cs typeface="Arial"/>
                <a:hlinkClick r:id="rId2" action="ppaction://hlinksldjump"/>
              </a:rPr>
              <a:t>- </a:t>
            </a:r>
            <a:r>
              <a:rPr sz="1000" b="1" spc="-10" dirty="0">
                <a:solidFill>
                  <a:srgbClr val="BE111F"/>
                </a:solidFill>
                <a:latin typeface="UnDotum"/>
                <a:cs typeface="UnDotum"/>
                <a:hlinkClick r:id="rId2" action="ppaction://hlinksldjump"/>
              </a:rPr>
              <a:t>MIEUX</a:t>
            </a:r>
            <a:r>
              <a:rPr sz="1000" b="1" spc="-185" dirty="0">
                <a:solidFill>
                  <a:srgbClr val="BE111F"/>
                </a:solidFill>
                <a:latin typeface="UnDotum"/>
                <a:cs typeface="UnDotum"/>
                <a:hlinkClick r:id="rId2" action="ppaction://hlinksldjump"/>
              </a:rPr>
              <a:t> </a:t>
            </a:r>
            <a:r>
              <a:rPr sz="1000" b="1" spc="-10" dirty="0">
                <a:solidFill>
                  <a:srgbClr val="BE111F"/>
                </a:solidFill>
                <a:latin typeface="UnDotum"/>
                <a:cs typeface="UnDotum"/>
                <a:hlinkClick r:id="rId2" action="ppaction://hlinksldjump"/>
              </a:rPr>
              <a:t>PRÉVENIR</a:t>
            </a:r>
            <a:endParaRPr sz="1000">
              <a:latin typeface="UnDotum"/>
              <a:cs typeface="UnDot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6320" y="2551950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25" dirty="0">
                <a:solidFill>
                  <a:srgbClr val="598396"/>
                </a:solidFill>
                <a:latin typeface="Arial"/>
                <a:cs typeface="Arial"/>
                <a:hlinkClick r:id="rId2" action="ppaction://hlinksldjump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7299" y="2835655"/>
            <a:ext cx="38512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598396"/>
                </a:solidFill>
                <a:latin typeface="Arial"/>
                <a:cs typeface="Arial"/>
                <a:hlinkClick r:id="rId3" action="ppaction://hlinksldjump"/>
              </a:rPr>
              <a:t>FIchE </a:t>
            </a:r>
            <a:r>
              <a:rPr sz="1000" spc="40" dirty="0">
                <a:solidFill>
                  <a:srgbClr val="598396"/>
                </a:solidFill>
                <a:latin typeface="Arial"/>
                <a:cs typeface="Arial"/>
                <a:hlinkClick r:id="rId3" action="ppaction://hlinksldjump"/>
              </a:rPr>
              <a:t>1 </a:t>
            </a:r>
            <a:r>
              <a:rPr sz="1000" spc="-114" dirty="0">
                <a:solidFill>
                  <a:srgbClr val="598396"/>
                </a:solidFill>
                <a:latin typeface="Arial"/>
                <a:cs typeface="Arial"/>
                <a:hlinkClick r:id="rId3" action="ppaction://hlinksldjump"/>
              </a:rPr>
              <a:t>- </a:t>
            </a:r>
            <a:r>
              <a:rPr sz="1000" dirty="0">
                <a:latin typeface="Arial"/>
                <a:cs typeface="Arial"/>
                <a:hlinkClick r:id="rId3" action="ppaction://hlinksldjump"/>
              </a:rPr>
              <a:t>comment </a:t>
            </a:r>
            <a:r>
              <a:rPr sz="1000" spc="-25" dirty="0">
                <a:latin typeface="Arial"/>
                <a:cs typeface="Arial"/>
                <a:hlinkClick r:id="rId3" action="ppaction://hlinksldjump"/>
              </a:rPr>
              <a:t>repérer </a:t>
            </a:r>
            <a:r>
              <a:rPr sz="1000" dirty="0">
                <a:latin typeface="Arial"/>
                <a:cs typeface="Arial"/>
                <a:hlinkClick r:id="rId3" action="ppaction://hlinksldjump"/>
              </a:rPr>
              <a:t>les </a:t>
            </a:r>
            <a:r>
              <a:rPr sz="1000" spc="-15" dirty="0">
                <a:latin typeface="Arial"/>
                <a:cs typeface="Arial"/>
                <a:hlinkClick r:id="rId3" action="ppaction://hlinksldjump"/>
              </a:rPr>
              <a:t>personnes </a:t>
            </a:r>
            <a:r>
              <a:rPr sz="1000" spc="-25" dirty="0">
                <a:latin typeface="Arial"/>
                <a:cs typeface="Arial"/>
                <a:hlinkClick r:id="rId3" action="ppaction://hlinksldjump"/>
              </a:rPr>
              <a:t>en </a:t>
            </a:r>
            <a:r>
              <a:rPr sz="1000" spc="-5" dirty="0">
                <a:latin typeface="Arial"/>
                <a:cs typeface="Arial"/>
                <a:hlinkClick r:id="rId3" action="ppaction://hlinksldjump"/>
              </a:rPr>
              <a:t>situation </a:t>
            </a:r>
            <a:r>
              <a:rPr sz="1000" spc="-25" dirty="0">
                <a:latin typeface="Arial"/>
                <a:cs typeface="Arial"/>
                <a:hlinkClick r:id="rId3" action="ppaction://hlinksldjump"/>
              </a:rPr>
              <a:t>de </a:t>
            </a:r>
            <a:r>
              <a:rPr sz="1000" spc="-15" dirty="0">
                <a:latin typeface="Arial"/>
                <a:cs typeface="Arial"/>
                <a:hlinkClick r:id="rId3" action="ppaction://hlinksldjump"/>
              </a:rPr>
              <a:t>souffrance</a:t>
            </a:r>
            <a:r>
              <a:rPr sz="1000" spc="-130" dirty="0">
                <a:latin typeface="Arial"/>
                <a:cs typeface="Arial"/>
                <a:hlinkClick r:id="rId3" action="ppaction://hlinksldjump"/>
              </a:rPr>
              <a:t> </a:t>
            </a:r>
            <a:r>
              <a:rPr sz="1000" spc="-20" dirty="0">
                <a:latin typeface="Arial"/>
                <a:cs typeface="Arial"/>
                <a:hlinkClick r:id="rId3" action="ppaction://hlinksldjump"/>
              </a:rPr>
              <a:t>?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16320" y="2848355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25" dirty="0">
                <a:solidFill>
                  <a:srgbClr val="598396"/>
                </a:solidFill>
                <a:latin typeface="Arial"/>
                <a:cs typeface="Arial"/>
                <a:hlinkClick r:id="rId3" action="ppaction://hlinksldjump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7299" y="3132061"/>
            <a:ext cx="395477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598396"/>
                </a:solidFill>
                <a:latin typeface="Arial"/>
                <a:cs typeface="Arial"/>
                <a:hlinkClick r:id="rId4" action="ppaction://hlinksldjump"/>
              </a:rPr>
              <a:t>FIchE </a:t>
            </a:r>
            <a:r>
              <a:rPr sz="1000" spc="40" dirty="0">
                <a:solidFill>
                  <a:srgbClr val="598396"/>
                </a:solidFill>
                <a:latin typeface="Arial"/>
                <a:cs typeface="Arial"/>
                <a:hlinkClick r:id="rId4" action="ppaction://hlinksldjump"/>
              </a:rPr>
              <a:t>2 </a:t>
            </a:r>
            <a:r>
              <a:rPr sz="1000" spc="-114" dirty="0">
                <a:solidFill>
                  <a:srgbClr val="598396"/>
                </a:solidFill>
                <a:latin typeface="Arial"/>
                <a:cs typeface="Arial"/>
                <a:hlinkClick r:id="rId4" action="ppaction://hlinksldjump"/>
              </a:rPr>
              <a:t>- </a:t>
            </a:r>
            <a:r>
              <a:rPr sz="1000" spc="-35" dirty="0">
                <a:latin typeface="Arial"/>
                <a:cs typeface="Arial"/>
                <a:hlinkClick r:id="rId4" action="ppaction://hlinksldjump"/>
              </a:rPr>
              <a:t>Quels </a:t>
            </a:r>
            <a:r>
              <a:rPr sz="1000" dirty="0">
                <a:latin typeface="Arial"/>
                <a:cs typeface="Arial"/>
                <a:hlinkClick r:id="rId4" action="ppaction://hlinksldjump"/>
              </a:rPr>
              <a:t>sont les </a:t>
            </a:r>
            <a:r>
              <a:rPr sz="1000" spc="-25" dirty="0">
                <a:latin typeface="Arial"/>
                <a:cs typeface="Arial"/>
                <a:hlinkClick r:id="rId4" action="ppaction://hlinksldjump"/>
              </a:rPr>
              <a:t>changements </a:t>
            </a:r>
            <a:r>
              <a:rPr sz="1000" spc="5" dirty="0">
                <a:latin typeface="Arial"/>
                <a:cs typeface="Arial"/>
                <a:hlinkClick r:id="rId4" action="ppaction://hlinksldjump"/>
              </a:rPr>
              <a:t>d’attitude </a:t>
            </a:r>
            <a:r>
              <a:rPr sz="1000" spc="-15" dirty="0">
                <a:latin typeface="Arial"/>
                <a:cs typeface="Arial"/>
                <a:hlinkClick r:id="rId4" action="ppaction://hlinksldjump"/>
              </a:rPr>
              <a:t>qui </a:t>
            </a:r>
            <a:r>
              <a:rPr sz="1000" spc="-20" dirty="0">
                <a:latin typeface="Arial"/>
                <a:cs typeface="Arial"/>
                <a:hlinkClick r:id="rId4" action="ppaction://hlinksldjump"/>
              </a:rPr>
              <a:t>doivent </a:t>
            </a:r>
            <a:r>
              <a:rPr sz="1000" spc="-10" dirty="0">
                <a:latin typeface="Arial"/>
                <a:cs typeface="Arial"/>
                <a:hlinkClick r:id="rId4" action="ppaction://hlinksldjump"/>
              </a:rPr>
              <a:t>interpeller</a:t>
            </a:r>
            <a:r>
              <a:rPr sz="1000" spc="-125" dirty="0">
                <a:latin typeface="Arial"/>
                <a:cs typeface="Arial"/>
                <a:hlinkClick r:id="rId4" action="ppaction://hlinksldjump"/>
              </a:rPr>
              <a:t> </a:t>
            </a:r>
            <a:r>
              <a:rPr sz="1000" spc="-20" dirty="0">
                <a:latin typeface="Arial"/>
                <a:cs typeface="Arial"/>
                <a:hlinkClick r:id="rId4" action="ppaction://hlinksldjump"/>
              </a:rPr>
              <a:t>?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16320" y="3144761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25" dirty="0">
                <a:solidFill>
                  <a:srgbClr val="598396"/>
                </a:solidFill>
                <a:latin typeface="Arial"/>
                <a:cs typeface="Arial"/>
                <a:hlinkClick r:id="rId4" action="ppaction://hlinksldjump"/>
              </a:rPr>
              <a:t>7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7299" y="3428453"/>
            <a:ext cx="389762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598396"/>
                </a:solidFill>
                <a:latin typeface="Arial"/>
                <a:cs typeface="Arial"/>
                <a:hlinkClick r:id="rId5" action="ppaction://hlinksldjump"/>
              </a:rPr>
              <a:t>FIchE </a:t>
            </a:r>
            <a:r>
              <a:rPr sz="1000" spc="40" dirty="0">
                <a:solidFill>
                  <a:srgbClr val="598396"/>
                </a:solidFill>
                <a:latin typeface="Arial"/>
                <a:cs typeface="Arial"/>
                <a:hlinkClick r:id="rId5" action="ppaction://hlinksldjump"/>
              </a:rPr>
              <a:t>3 </a:t>
            </a:r>
            <a:r>
              <a:rPr sz="1000" spc="-114" dirty="0">
                <a:solidFill>
                  <a:srgbClr val="598396"/>
                </a:solidFill>
                <a:latin typeface="Arial"/>
                <a:cs typeface="Arial"/>
                <a:hlinkClick r:id="rId5" action="ppaction://hlinksldjump"/>
              </a:rPr>
              <a:t>- </a:t>
            </a:r>
            <a:r>
              <a:rPr sz="1000" dirty="0">
                <a:latin typeface="Arial"/>
                <a:cs typeface="Arial"/>
                <a:hlinkClick r:id="rId5" action="ppaction://hlinksldjump"/>
              </a:rPr>
              <a:t>comment </a:t>
            </a:r>
            <a:r>
              <a:rPr sz="1000" spc="-30" dirty="0">
                <a:latin typeface="Arial"/>
                <a:cs typeface="Arial"/>
                <a:hlinkClick r:id="rId5" action="ppaction://hlinksldjump"/>
              </a:rPr>
              <a:t>prévenir </a:t>
            </a:r>
            <a:r>
              <a:rPr sz="1000" spc="-25" dirty="0">
                <a:latin typeface="Arial"/>
                <a:cs typeface="Arial"/>
                <a:hlinkClick r:id="rId5" action="ppaction://hlinksldjump"/>
              </a:rPr>
              <a:t>de </a:t>
            </a:r>
            <a:r>
              <a:rPr sz="1000" spc="5" dirty="0">
                <a:latin typeface="Arial"/>
                <a:cs typeface="Arial"/>
                <a:hlinkClick r:id="rId5" action="ppaction://hlinksldjump"/>
              </a:rPr>
              <a:t>tels </a:t>
            </a:r>
            <a:r>
              <a:rPr sz="1000" spc="-15" dirty="0">
                <a:latin typeface="Arial"/>
                <a:cs typeface="Arial"/>
                <a:hlinkClick r:id="rId5" action="ppaction://hlinksldjump"/>
              </a:rPr>
              <a:t>agissements dans </a:t>
            </a:r>
            <a:r>
              <a:rPr sz="1000" spc="-25" dirty="0">
                <a:latin typeface="Arial"/>
                <a:cs typeface="Arial"/>
                <a:hlinkClick r:id="rId5" action="ppaction://hlinksldjump"/>
              </a:rPr>
              <a:t>votre </a:t>
            </a:r>
            <a:r>
              <a:rPr sz="1000" spc="-10" dirty="0">
                <a:latin typeface="Arial"/>
                <a:cs typeface="Arial"/>
                <a:hlinkClick r:id="rId5" action="ppaction://hlinksldjump"/>
              </a:rPr>
              <a:t>structure</a:t>
            </a:r>
            <a:r>
              <a:rPr sz="1000" spc="-40" dirty="0">
                <a:latin typeface="Arial"/>
                <a:cs typeface="Arial"/>
                <a:hlinkClick r:id="rId5" action="ppaction://hlinksldjump"/>
              </a:rPr>
              <a:t> </a:t>
            </a:r>
            <a:r>
              <a:rPr sz="1000" spc="-20" dirty="0">
                <a:latin typeface="Arial"/>
                <a:cs typeface="Arial"/>
                <a:hlinkClick r:id="rId5" action="ppaction://hlinksldjump"/>
              </a:rPr>
              <a:t>?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16320" y="3441153"/>
            <a:ext cx="927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25" dirty="0">
                <a:solidFill>
                  <a:srgbClr val="598396"/>
                </a:solidFill>
                <a:latin typeface="Arial"/>
                <a:cs typeface="Arial"/>
                <a:hlinkClick r:id="rId5" action="ppaction://hlinksldjump"/>
              </a:rPr>
              <a:t>8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7299" y="3724859"/>
            <a:ext cx="26142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598396"/>
                </a:solidFill>
                <a:latin typeface="Arial"/>
                <a:cs typeface="Arial"/>
                <a:hlinkClick r:id="rId6" action="ppaction://hlinksldjump"/>
              </a:rPr>
              <a:t>FIchE </a:t>
            </a:r>
            <a:r>
              <a:rPr sz="1000" spc="40" dirty="0">
                <a:solidFill>
                  <a:srgbClr val="598396"/>
                </a:solidFill>
                <a:latin typeface="Arial"/>
                <a:cs typeface="Arial"/>
                <a:hlinkClick r:id="rId6" action="ppaction://hlinksldjump"/>
              </a:rPr>
              <a:t>4 </a:t>
            </a:r>
            <a:r>
              <a:rPr sz="1000" spc="-114" dirty="0">
                <a:solidFill>
                  <a:srgbClr val="598396"/>
                </a:solidFill>
                <a:latin typeface="Arial"/>
                <a:cs typeface="Arial"/>
                <a:hlinkClick r:id="rId6" action="ppaction://hlinksldjump"/>
              </a:rPr>
              <a:t>- </a:t>
            </a:r>
            <a:r>
              <a:rPr sz="1000" dirty="0">
                <a:latin typeface="Arial"/>
                <a:cs typeface="Arial"/>
                <a:hlinkClick r:id="rId6" action="ppaction://hlinksldjump"/>
              </a:rPr>
              <a:t>comment </a:t>
            </a:r>
            <a:r>
              <a:rPr sz="1000" spc="-30" dirty="0">
                <a:latin typeface="Arial"/>
                <a:cs typeface="Arial"/>
                <a:hlinkClick r:id="rId6" action="ppaction://hlinksldjump"/>
              </a:rPr>
              <a:t>accompagner </a:t>
            </a:r>
            <a:r>
              <a:rPr sz="1000" dirty="0">
                <a:latin typeface="Arial"/>
                <a:cs typeface="Arial"/>
                <a:hlinkClick r:id="rId6" action="ppaction://hlinksldjump"/>
              </a:rPr>
              <a:t>les </a:t>
            </a:r>
            <a:r>
              <a:rPr sz="1000" spc="-15" dirty="0">
                <a:latin typeface="Arial"/>
                <a:cs typeface="Arial"/>
                <a:hlinkClick r:id="rId6" action="ppaction://hlinksldjump"/>
              </a:rPr>
              <a:t>victimes</a:t>
            </a:r>
            <a:r>
              <a:rPr sz="1000" spc="-100" dirty="0">
                <a:latin typeface="Arial"/>
                <a:cs typeface="Arial"/>
                <a:hlinkClick r:id="rId6" action="ppaction://hlinksldjump"/>
              </a:rPr>
              <a:t> </a:t>
            </a:r>
            <a:r>
              <a:rPr sz="1000" spc="-20" dirty="0">
                <a:latin typeface="Arial"/>
                <a:cs typeface="Arial"/>
                <a:hlinkClick r:id="rId6" action="ppaction://hlinksldjump"/>
              </a:rPr>
              <a:t>?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50331" y="3737559"/>
            <a:ext cx="1574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15" dirty="0">
                <a:solidFill>
                  <a:srgbClr val="598396"/>
                </a:solidFill>
                <a:latin typeface="Arial"/>
                <a:cs typeface="Arial"/>
                <a:hlinkClick r:id="rId6" action="ppaction://hlinksldjump"/>
              </a:rPr>
              <a:t>11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7299" y="4101312"/>
            <a:ext cx="1454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10" dirty="0">
                <a:solidFill>
                  <a:srgbClr val="1770B8"/>
                </a:solidFill>
                <a:latin typeface="Arial"/>
                <a:cs typeface="Arial"/>
                <a:hlinkClick r:id="rId7" action="ppaction://hlinksldjump"/>
              </a:rPr>
              <a:t>PARTIE </a:t>
            </a:r>
            <a:r>
              <a:rPr sz="1000" spc="40" dirty="0">
                <a:solidFill>
                  <a:srgbClr val="1770B8"/>
                </a:solidFill>
                <a:latin typeface="Arial"/>
                <a:cs typeface="Arial"/>
                <a:hlinkClick r:id="rId7" action="ppaction://hlinksldjump"/>
              </a:rPr>
              <a:t>2 </a:t>
            </a:r>
            <a:r>
              <a:rPr sz="1000" spc="-114" dirty="0">
                <a:solidFill>
                  <a:srgbClr val="1770B8"/>
                </a:solidFill>
                <a:latin typeface="Arial"/>
                <a:cs typeface="Arial"/>
                <a:hlinkClick r:id="rId7" action="ppaction://hlinksldjump"/>
              </a:rPr>
              <a:t>- </a:t>
            </a:r>
            <a:r>
              <a:rPr sz="1000" b="1" spc="-10" dirty="0">
                <a:solidFill>
                  <a:srgbClr val="1770B8"/>
                </a:solidFill>
                <a:latin typeface="UnDotum"/>
                <a:cs typeface="UnDotum"/>
                <a:hlinkClick r:id="rId7" action="ppaction://hlinksldjump"/>
              </a:rPr>
              <a:t>MIEUX</a:t>
            </a:r>
            <a:r>
              <a:rPr sz="1000" b="1" spc="-175" dirty="0">
                <a:solidFill>
                  <a:srgbClr val="1770B8"/>
                </a:solidFill>
                <a:latin typeface="UnDotum"/>
                <a:cs typeface="UnDotum"/>
                <a:hlinkClick r:id="rId7" action="ppaction://hlinksldjump"/>
              </a:rPr>
              <a:t> </a:t>
            </a:r>
            <a:r>
              <a:rPr sz="1000" b="1" spc="-15" dirty="0">
                <a:solidFill>
                  <a:srgbClr val="1770B8"/>
                </a:solidFill>
                <a:latin typeface="UnDotum"/>
                <a:cs typeface="UnDotum"/>
                <a:hlinkClick r:id="rId7" action="ppaction://hlinksldjump"/>
              </a:rPr>
              <a:t>RÉAGIR</a:t>
            </a:r>
            <a:endParaRPr sz="1000">
              <a:latin typeface="UnDotum"/>
              <a:cs typeface="UnDotu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50331" y="4114012"/>
            <a:ext cx="1574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15" dirty="0">
                <a:solidFill>
                  <a:srgbClr val="598396"/>
                </a:solidFill>
                <a:latin typeface="Arial"/>
                <a:cs typeface="Arial"/>
                <a:hlinkClick r:id="rId7" action="ppaction://hlinksldjump"/>
              </a:rPr>
              <a:t>15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299" y="4397718"/>
            <a:ext cx="49796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598396"/>
                </a:solidFill>
                <a:latin typeface="Arial"/>
                <a:cs typeface="Arial"/>
                <a:hlinkClick r:id="rId8" action="ppaction://hlinksldjump"/>
              </a:rPr>
              <a:t>FIchE </a:t>
            </a:r>
            <a:r>
              <a:rPr sz="1000" spc="40" dirty="0">
                <a:solidFill>
                  <a:srgbClr val="598396"/>
                </a:solidFill>
                <a:latin typeface="Arial"/>
                <a:cs typeface="Arial"/>
                <a:hlinkClick r:id="rId8" action="ppaction://hlinksldjump"/>
              </a:rPr>
              <a:t>5 </a:t>
            </a:r>
            <a:r>
              <a:rPr sz="1000" spc="-114" dirty="0">
                <a:solidFill>
                  <a:srgbClr val="598396"/>
                </a:solidFill>
                <a:latin typeface="Arial"/>
                <a:cs typeface="Arial"/>
                <a:hlinkClick r:id="rId8" action="ppaction://hlinksldjump"/>
              </a:rPr>
              <a:t>- </a:t>
            </a:r>
            <a:r>
              <a:rPr sz="1000" spc="-55" dirty="0">
                <a:latin typeface="Arial"/>
                <a:cs typeface="Arial"/>
                <a:hlinkClick r:id="rId8" action="ppaction://hlinksldjump"/>
              </a:rPr>
              <a:t>Un </a:t>
            </a:r>
            <a:r>
              <a:rPr sz="1000" spc="-15" dirty="0">
                <a:latin typeface="Arial"/>
                <a:cs typeface="Arial"/>
                <a:hlinkClick r:id="rId8" action="ppaction://hlinksldjump"/>
              </a:rPr>
              <a:t>cas </a:t>
            </a:r>
            <a:r>
              <a:rPr sz="1000" spc="-25" dirty="0">
                <a:latin typeface="Arial"/>
                <a:cs typeface="Arial"/>
                <a:hlinkClick r:id="rId8" action="ppaction://hlinksldjump"/>
              </a:rPr>
              <a:t>de violence </a:t>
            </a:r>
            <a:r>
              <a:rPr sz="1000" spc="-20" dirty="0">
                <a:latin typeface="Arial"/>
                <a:cs typeface="Arial"/>
                <a:hlinkClick r:id="rId8" action="ppaction://hlinksldjump"/>
              </a:rPr>
              <a:t>sexuelle </a:t>
            </a:r>
            <a:r>
              <a:rPr sz="1000" spc="5" dirty="0">
                <a:latin typeface="Arial"/>
                <a:cs typeface="Arial"/>
                <a:hlinkClick r:id="rId8" action="ppaction://hlinksldjump"/>
              </a:rPr>
              <a:t>est </a:t>
            </a:r>
            <a:r>
              <a:rPr sz="1000" spc="-15" dirty="0">
                <a:latin typeface="Arial"/>
                <a:cs typeface="Arial"/>
                <a:hlinkClick r:id="rId8" action="ppaction://hlinksldjump"/>
              </a:rPr>
              <a:t>commis </a:t>
            </a:r>
            <a:r>
              <a:rPr sz="1000" spc="-25" dirty="0">
                <a:latin typeface="Arial"/>
                <a:cs typeface="Arial"/>
                <a:hlinkClick r:id="rId8" action="ppaction://hlinksldjump"/>
              </a:rPr>
              <a:t>par un </a:t>
            </a:r>
            <a:r>
              <a:rPr sz="1000" spc="-20" dirty="0">
                <a:latin typeface="Arial"/>
                <a:cs typeface="Arial"/>
                <a:hlinkClick r:id="rId8" action="ppaction://hlinksldjump"/>
              </a:rPr>
              <a:t>éducateur </a:t>
            </a:r>
            <a:r>
              <a:rPr sz="1000" spc="-15" dirty="0">
                <a:latin typeface="Arial"/>
                <a:cs typeface="Arial"/>
                <a:hlinkClick r:id="rId8" action="ppaction://hlinksldjump"/>
              </a:rPr>
              <a:t>dans </a:t>
            </a:r>
            <a:r>
              <a:rPr sz="1000" spc="-5" dirty="0">
                <a:latin typeface="Arial"/>
                <a:cs typeface="Arial"/>
                <a:hlinkClick r:id="rId8" action="ppaction://hlinksldjump"/>
              </a:rPr>
              <a:t>le</a:t>
            </a:r>
            <a:r>
              <a:rPr sz="1000" spc="-105" dirty="0">
                <a:latin typeface="Arial"/>
                <a:cs typeface="Arial"/>
                <a:hlinkClick r:id="rId8" action="ppaction://hlinksldjump"/>
              </a:rPr>
              <a:t> </a:t>
            </a:r>
            <a:r>
              <a:rPr sz="1000" spc="-30" dirty="0">
                <a:latin typeface="Arial"/>
                <a:cs typeface="Arial"/>
                <a:hlinkClick r:id="rId8" action="ppaction://hlinksldjump"/>
              </a:rPr>
              <a:t>cadre</a:t>
            </a:r>
            <a:endParaRPr sz="1000">
              <a:latin typeface="Arial"/>
              <a:cs typeface="Arial"/>
            </a:endParaRPr>
          </a:p>
          <a:p>
            <a:pPr marL="535305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  <a:hlinkClick r:id="rId8" action="ppaction://hlinksldjump"/>
              </a:rPr>
              <a:t>d’un </a:t>
            </a:r>
            <a:r>
              <a:rPr sz="1000" spc="-10" dirty="0">
                <a:latin typeface="Arial"/>
                <a:cs typeface="Arial"/>
                <a:hlinkClick r:id="rId8" action="ppaction://hlinksldjump"/>
              </a:rPr>
              <a:t>établissement </a:t>
            </a:r>
            <a:r>
              <a:rPr sz="1000" spc="-5" dirty="0">
                <a:latin typeface="Arial"/>
                <a:cs typeface="Arial"/>
                <a:hlinkClick r:id="rId8" action="ppaction://hlinksldjump"/>
              </a:rPr>
              <a:t>d’activités </a:t>
            </a:r>
            <a:r>
              <a:rPr sz="1000" spc="-25" dirty="0">
                <a:latin typeface="Arial"/>
                <a:cs typeface="Arial"/>
                <a:hlinkClick r:id="rId8" action="ppaction://hlinksldjump"/>
              </a:rPr>
              <a:t>physiques </a:t>
            </a:r>
            <a:r>
              <a:rPr sz="1000" spc="5" dirty="0">
                <a:latin typeface="Arial"/>
                <a:cs typeface="Arial"/>
                <a:hlinkClick r:id="rId8" action="ppaction://hlinksldjump"/>
              </a:rPr>
              <a:t>et </a:t>
            </a:r>
            <a:r>
              <a:rPr sz="1000" spc="-10" dirty="0">
                <a:latin typeface="Arial"/>
                <a:cs typeface="Arial"/>
                <a:hlinkClick r:id="rId8" action="ppaction://hlinksldjump"/>
              </a:rPr>
              <a:t>sportives </a:t>
            </a:r>
            <a:r>
              <a:rPr sz="1000" spc="5" dirty="0">
                <a:latin typeface="Arial"/>
                <a:cs typeface="Arial"/>
                <a:hlinkClick r:id="rId8" action="ppaction://hlinksldjump"/>
              </a:rPr>
              <a:t>est </a:t>
            </a:r>
            <a:r>
              <a:rPr sz="1000" spc="-5" dirty="0">
                <a:latin typeface="Arial"/>
                <a:cs typeface="Arial"/>
                <a:hlinkClick r:id="rId8" action="ppaction://hlinksldjump"/>
              </a:rPr>
              <a:t>porté </a:t>
            </a:r>
            <a:r>
              <a:rPr sz="1000" spc="-20" dirty="0">
                <a:latin typeface="Arial"/>
                <a:cs typeface="Arial"/>
                <a:hlinkClick r:id="rId8" action="ppaction://hlinksldjump"/>
              </a:rPr>
              <a:t>à </a:t>
            </a:r>
            <a:r>
              <a:rPr sz="1000" spc="-5" dirty="0">
                <a:latin typeface="Arial"/>
                <a:cs typeface="Arial"/>
                <a:hlinkClick r:id="rId8" action="ppaction://hlinksldjump"/>
              </a:rPr>
              <a:t>la</a:t>
            </a:r>
            <a:r>
              <a:rPr sz="1000" spc="-100" dirty="0">
                <a:latin typeface="Arial"/>
                <a:cs typeface="Arial"/>
                <a:hlinkClick r:id="rId8" action="ppaction://hlinksldjump"/>
              </a:rPr>
              <a:t> </a:t>
            </a:r>
            <a:r>
              <a:rPr sz="1000" spc="-20" dirty="0">
                <a:latin typeface="Arial"/>
                <a:cs typeface="Arial"/>
                <a:hlinkClick r:id="rId8" action="ppaction://hlinksldjump"/>
              </a:rPr>
              <a:t>connaissance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30539" y="4702518"/>
            <a:ext cx="33096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  <a:hlinkClick r:id="rId8" action="ppaction://hlinksldjump"/>
              </a:rPr>
              <a:t>d’un </a:t>
            </a:r>
            <a:r>
              <a:rPr sz="1000" spc="-15" dirty="0">
                <a:latin typeface="Arial"/>
                <a:cs typeface="Arial"/>
                <a:hlinkClick r:id="rId8" action="ppaction://hlinksldjump"/>
              </a:rPr>
              <a:t>service </a:t>
            </a:r>
            <a:r>
              <a:rPr sz="1000" spc="-25" dirty="0">
                <a:latin typeface="Arial"/>
                <a:cs typeface="Arial"/>
                <a:hlinkClick r:id="rId8" action="ppaction://hlinksldjump"/>
              </a:rPr>
              <a:t>de </a:t>
            </a:r>
            <a:r>
              <a:rPr sz="1000" dirty="0">
                <a:latin typeface="Arial"/>
                <a:cs typeface="Arial"/>
                <a:hlinkClick r:id="rId8" action="ppaction://hlinksldjump"/>
              </a:rPr>
              <a:t>l’État </a:t>
            </a:r>
            <a:r>
              <a:rPr sz="1000" spc="-25" dirty="0">
                <a:latin typeface="Arial"/>
                <a:cs typeface="Arial"/>
                <a:hlinkClick r:id="rId8" action="ppaction://hlinksldjump"/>
              </a:rPr>
              <a:t>en </a:t>
            </a:r>
            <a:r>
              <a:rPr sz="1000" spc="-35" dirty="0">
                <a:latin typeface="Arial"/>
                <a:cs typeface="Arial"/>
                <a:hlinkClick r:id="rId8" action="ppaction://hlinksldjump"/>
              </a:rPr>
              <a:t>charge </a:t>
            </a:r>
            <a:r>
              <a:rPr sz="1000" spc="-15" dirty="0">
                <a:latin typeface="Arial"/>
                <a:cs typeface="Arial"/>
                <a:hlinkClick r:id="rId8" action="ppaction://hlinksldjump"/>
              </a:rPr>
              <a:t>des </a:t>
            </a:r>
            <a:r>
              <a:rPr sz="1000" spc="-5" dirty="0">
                <a:latin typeface="Arial"/>
                <a:cs typeface="Arial"/>
                <a:hlinkClick r:id="rId8" action="ppaction://hlinksldjump"/>
              </a:rPr>
              <a:t>Sports </a:t>
            </a:r>
            <a:r>
              <a:rPr sz="1000" spc="20" dirty="0">
                <a:latin typeface="Arial"/>
                <a:cs typeface="Arial"/>
                <a:hlinkClick r:id="rId8" action="ppaction://hlinksldjump"/>
              </a:rPr>
              <a:t>: </a:t>
            </a:r>
            <a:r>
              <a:rPr sz="1000" spc="-20" dirty="0">
                <a:latin typeface="Arial"/>
                <a:cs typeface="Arial"/>
                <a:hlinkClick r:id="rId8" action="ppaction://hlinksldjump"/>
              </a:rPr>
              <a:t>comment </a:t>
            </a:r>
            <a:r>
              <a:rPr sz="1000" spc="-25" dirty="0">
                <a:latin typeface="Arial"/>
                <a:cs typeface="Arial"/>
                <a:hlinkClick r:id="rId8" action="ppaction://hlinksldjump"/>
              </a:rPr>
              <a:t>agir</a:t>
            </a:r>
            <a:r>
              <a:rPr sz="1000" spc="-190" dirty="0">
                <a:latin typeface="Arial"/>
                <a:cs typeface="Arial"/>
                <a:hlinkClick r:id="rId8" action="ppaction://hlinksldjump"/>
              </a:rPr>
              <a:t> </a:t>
            </a:r>
            <a:r>
              <a:rPr sz="1000" spc="-20" dirty="0">
                <a:latin typeface="Arial"/>
                <a:cs typeface="Arial"/>
                <a:hlinkClick r:id="rId8" action="ppaction://hlinksldjump"/>
              </a:rPr>
              <a:t>?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50331" y="4715218"/>
            <a:ext cx="1574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15" dirty="0">
                <a:solidFill>
                  <a:srgbClr val="598396"/>
                </a:solidFill>
                <a:latin typeface="Arial"/>
                <a:cs typeface="Arial"/>
                <a:hlinkClick r:id="rId8" action="ppaction://hlinksldjump"/>
              </a:rPr>
              <a:t>16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299" y="4998910"/>
            <a:ext cx="49123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5305" marR="5080" indent="-52324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598396"/>
                </a:solidFill>
                <a:latin typeface="Arial"/>
                <a:cs typeface="Arial"/>
                <a:hlinkClick r:id="rId9" action="ppaction://hlinksldjump"/>
              </a:rPr>
              <a:t>FIchE </a:t>
            </a:r>
            <a:r>
              <a:rPr sz="1000" spc="40" dirty="0">
                <a:solidFill>
                  <a:srgbClr val="598396"/>
                </a:solidFill>
                <a:latin typeface="Arial"/>
                <a:cs typeface="Arial"/>
                <a:hlinkClick r:id="rId9" action="ppaction://hlinksldjump"/>
              </a:rPr>
              <a:t>6 </a:t>
            </a:r>
            <a:r>
              <a:rPr sz="1000" spc="-114" dirty="0">
                <a:solidFill>
                  <a:srgbClr val="598396"/>
                </a:solidFill>
                <a:latin typeface="Arial"/>
                <a:cs typeface="Arial"/>
                <a:hlinkClick r:id="rId9" action="ppaction://hlinksldjump"/>
              </a:rPr>
              <a:t>- </a:t>
            </a:r>
            <a:r>
              <a:rPr sz="1000" spc="-55" dirty="0">
                <a:latin typeface="Arial"/>
                <a:cs typeface="Arial"/>
                <a:hlinkClick r:id="rId9" action="ppaction://hlinksldjump"/>
              </a:rPr>
              <a:t>Un </a:t>
            </a:r>
            <a:r>
              <a:rPr sz="1000" spc="-15" dirty="0">
                <a:latin typeface="Arial"/>
                <a:cs typeface="Arial"/>
                <a:hlinkClick r:id="rId9" action="ppaction://hlinksldjump"/>
              </a:rPr>
              <a:t>cas </a:t>
            </a:r>
            <a:r>
              <a:rPr sz="1000" spc="-25" dirty="0">
                <a:latin typeface="Arial"/>
                <a:cs typeface="Arial"/>
                <a:hlinkClick r:id="rId9" action="ppaction://hlinksldjump"/>
              </a:rPr>
              <a:t>de violence </a:t>
            </a:r>
            <a:r>
              <a:rPr sz="1000" spc="-20" dirty="0">
                <a:latin typeface="Arial"/>
                <a:cs typeface="Arial"/>
                <a:hlinkClick r:id="rId9" action="ppaction://hlinksldjump"/>
              </a:rPr>
              <a:t>sexuelle </a:t>
            </a:r>
            <a:r>
              <a:rPr sz="1000" spc="5" dirty="0">
                <a:latin typeface="Arial"/>
                <a:cs typeface="Arial"/>
                <a:hlinkClick r:id="rId9" action="ppaction://hlinksldjump"/>
              </a:rPr>
              <a:t>est </a:t>
            </a:r>
            <a:r>
              <a:rPr sz="1000" spc="-15" dirty="0">
                <a:latin typeface="Arial"/>
                <a:cs typeface="Arial"/>
                <a:hlinkClick r:id="rId9" action="ppaction://hlinksldjump"/>
              </a:rPr>
              <a:t>commis dans </a:t>
            </a:r>
            <a:r>
              <a:rPr sz="1000" spc="-5" dirty="0">
                <a:latin typeface="Arial"/>
                <a:cs typeface="Arial"/>
                <a:hlinkClick r:id="rId9" action="ppaction://hlinksldjump"/>
              </a:rPr>
              <a:t>le </a:t>
            </a:r>
            <a:r>
              <a:rPr sz="1000" spc="-25" dirty="0">
                <a:latin typeface="Arial"/>
                <a:cs typeface="Arial"/>
                <a:hlinkClick r:id="rId9" action="ppaction://hlinksldjump"/>
              </a:rPr>
              <a:t>cadre </a:t>
            </a:r>
            <a:r>
              <a:rPr sz="1000" spc="-5" dirty="0">
                <a:latin typeface="Arial"/>
                <a:cs typeface="Arial"/>
                <a:hlinkClick r:id="rId9" action="ppaction://hlinksldjump"/>
              </a:rPr>
              <a:t>d’un </a:t>
            </a:r>
            <a:r>
              <a:rPr sz="1000" spc="-10" dirty="0">
                <a:latin typeface="Arial"/>
                <a:cs typeface="Arial"/>
                <a:hlinkClick r:id="rId9" action="ppaction://hlinksldjump"/>
              </a:rPr>
              <a:t>établissement </a:t>
            </a:r>
            <a:r>
              <a:rPr sz="1000" spc="-20" dirty="0">
                <a:latin typeface="Arial"/>
                <a:cs typeface="Arial"/>
                <a:hlinkClick r:id="rId9" action="ppaction://hlinksldjump"/>
              </a:rPr>
              <a:t>public 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  <a:hlinkClick r:id="rId9" action="ppaction://hlinksldjump"/>
              </a:rPr>
              <a:t>du </a:t>
            </a:r>
            <a:r>
              <a:rPr sz="1000" spc="-10" dirty="0">
                <a:latin typeface="Arial"/>
                <a:cs typeface="Arial"/>
                <a:hlinkClick r:id="rId9" action="ppaction://hlinksldjump"/>
              </a:rPr>
              <a:t>ministère </a:t>
            </a:r>
            <a:r>
              <a:rPr sz="1000" spc="-35" dirty="0">
                <a:latin typeface="Arial"/>
                <a:cs typeface="Arial"/>
                <a:hlinkClick r:id="rId9" action="ppaction://hlinksldjump"/>
              </a:rPr>
              <a:t>chargé </a:t>
            </a:r>
            <a:r>
              <a:rPr sz="1000" spc="-15" dirty="0">
                <a:latin typeface="Arial"/>
                <a:cs typeface="Arial"/>
                <a:hlinkClick r:id="rId9" action="ppaction://hlinksldjump"/>
              </a:rPr>
              <a:t>des </a:t>
            </a:r>
            <a:r>
              <a:rPr sz="1000" spc="-5" dirty="0">
                <a:latin typeface="Arial"/>
                <a:cs typeface="Arial"/>
                <a:hlinkClick r:id="rId9" action="ppaction://hlinksldjump"/>
              </a:rPr>
              <a:t>Sports </a:t>
            </a:r>
            <a:r>
              <a:rPr sz="1000" spc="20" dirty="0">
                <a:latin typeface="Arial"/>
                <a:cs typeface="Arial"/>
                <a:hlinkClick r:id="rId9" action="ppaction://hlinksldjump"/>
              </a:rPr>
              <a:t>: </a:t>
            </a:r>
            <a:r>
              <a:rPr sz="1000" spc="-20" dirty="0">
                <a:latin typeface="Arial"/>
                <a:cs typeface="Arial"/>
                <a:hlinkClick r:id="rId9" action="ppaction://hlinksldjump"/>
              </a:rPr>
              <a:t>comment </a:t>
            </a:r>
            <a:r>
              <a:rPr sz="1000" spc="-25" dirty="0">
                <a:latin typeface="Arial"/>
                <a:cs typeface="Arial"/>
                <a:hlinkClick r:id="rId9" action="ppaction://hlinksldjump"/>
              </a:rPr>
              <a:t>agir</a:t>
            </a:r>
            <a:r>
              <a:rPr sz="1000" spc="-150" dirty="0">
                <a:latin typeface="Arial"/>
                <a:cs typeface="Arial"/>
                <a:hlinkClick r:id="rId9" action="ppaction://hlinksldjump"/>
              </a:rPr>
              <a:t> </a:t>
            </a:r>
            <a:r>
              <a:rPr sz="1000" spc="-20" dirty="0">
                <a:latin typeface="Arial"/>
                <a:cs typeface="Arial"/>
                <a:hlinkClick r:id="rId9" action="ppaction://hlinksldjump"/>
              </a:rPr>
              <a:t>?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50331" y="5164010"/>
            <a:ext cx="1574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15" dirty="0">
                <a:solidFill>
                  <a:srgbClr val="598396"/>
                </a:solidFill>
                <a:latin typeface="Arial"/>
                <a:cs typeface="Arial"/>
                <a:hlinkClick r:id="rId9" action="ppaction://hlinksldjump"/>
              </a:rPr>
              <a:t>19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7299" y="5447715"/>
            <a:ext cx="45319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5305" marR="5080" indent="-52324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598396"/>
                </a:solidFill>
                <a:latin typeface="Arial"/>
                <a:cs typeface="Arial"/>
                <a:hlinkClick r:id="rId10" action="ppaction://hlinksldjump"/>
              </a:rPr>
              <a:t>FIchE </a:t>
            </a:r>
            <a:r>
              <a:rPr sz="1000" spc="40" dirty="0">
                <a:solidFill>
                  <a:srgbClr val="598396"/>
                </a:solidFill>
                <a:latin typeface="Arial"/>
                <a:cs typeface="Arial"/>
                <a:hlinkClick r:id="rId10" action="ppaction://hlinksldjump"/>
              </a:rPr>
              <a:t>7 </a:t>
            </a:r>
            <a:r>
              <a:rPr sz="1000" spc="-114" dirty="0">
                <a:solidFill>
                  <a:srgbClr val="598396"/>
                </a:solidFill>
                <a:latin typeface="Arial"/>
                <a:cs typeface="Arial"/>
                <a:hlinkClick r:id="rId10" action="ppaction://hlinksldjump"/>
              </a:rPr>
              <a:t>- </a:t>
            </a:r>
            <a:r>
              <a:rPr sz="1000" spc="-55" dirty="0">
                <a:latin typeface="Arial"/>
                <a:cs typeface="Arial"/>
                <a:hlinkClick r:id="rId10" action="ppaction://hlinksldjump"/>
              </a:rPr>
              <a:t>Un </a:t>
            </a:r>
            <a:r>
              <a:rPr sz="1000" spc="-15" dirty="0">
                <a:latin typeface="Arial"/>
                <a:cs typeface="Arial"/>
                <a:hlinkClick r:id="rId10" action="ppaction://hlinksldjump"/>
              </a:rPr>
              <a:t>cas </a:t>
            </a:r>
            <a:r>
              <a:rPr sz="1000" spc="-25" dirty="0">
                <a:latin typeface="Arial"/>
                <a:cs typeface="Arial"/>
                <a:hlinkClick r:id="rId10" action="ppaction://hlinksldjump"/>
              </a:rPr>
              <a:t>de violence </a:t>
            </a:r>
            <a:r>
              <a:rPr sz="1000" spc="-20" dirty="0">
                <a:latin typeface="Arial"/>
                <a:cs typeface="Arial"/>
                <a:hlinkClick r:id="rId10" action="ppaction://hlinksldjump"/>
              </a:rPr>
              <a:t>sexuelle </a:t>
            </a:r>
            <a:r>
              <a:rPr sz="1000" spc="5" dirty="0">
                <a:latin typeface="Arial"/>
                <a:cs typeface="Arial"/>
                <a:hlinkClick r:id="rId10" action="ppaction://hlinksldjump"/>
              </a:rPr>
              <a:t>est </a:t>
            </a:r>
            <a:r>
              <a:rPr sz="1000" spc="-15" dirty="0">
                <a:latin typeface="Arial"/>
                <a:cs typeface="Arial"/>
                <a:hlinkClick r:id="rId10" action="ppaction://hlinksldjump"/>
              </a:rPr>
              <a:t>commis dans </a:t>
            </a:r>
            <a:r>
              <a:rPr sz="1000" spc="-5" dirty="0">
                <a:latin typeface="Arial"/>
                <a:cs typeface="Arial"/>
                <a:hlinkClick r:id="rId10" action="ppaction://hlinksldjump"/>
              </a:rPr>
              <a:t>le </a:t>
            </a:r>
            <a:r>
              <a:rPr sz="1000" spc="-25" dirty="0">
                <a:latin typeface="Arial"/>
                <a:cs typeface="Arial"/>
                <a:hlinkClick r:id="rId10" action="ppaction://hlinksldjump"/>
              </a:rPr>
              <a:t>cadre </a:t>
            </a:r>
            <a:r>
              <a:rPr sz="1000" spc="-5" dirty="0">
                <a:latin typeface="Arial"/>
                <a:cs typeface="Arial"/>
                <a:hlinkClick r:id="rId10" action="ppaction://hlinksldjump"/>
              </a:rPr>
              <a:t>d’activités </a:t>
            </a:r>
            <a:r>
              <a:rPr sz="1000" spc="-25" dirty="0">
                <a:latin typeface="Arial"/>
                <a:cs typeface="Arial"/>
                <a:hlinkClick r:id="rId10" action="ppaction://hlinksldjump"/>
              </a:rPr>
              <a:t>relevant 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  <a:hlinkClick r:id="rId10" action="ppaction://hlinksldjump"/>
              </a:rPr>
              <a:t>d’une </a:t>
            </a:r>
            <a:r>
              <a:rPr sz="1000" spc="-15" dirty="0">
                <a:latin typeface="Arial"/>
                <a:cs typeface="Arial"/>
                <a:hlinkClick r:id="rId10" action="ppaction://hlinksldjump"/>
              </a:rPr>
              <a:t>fédération </a:t>
            </a:r>
            <a:r>
              <a:rPr sz="1000" spc="-10" dirty="0">
                <a:latin typeface="Arial"/>
                <a:cs typeface="Arial"/>
                <a:hlinkClick r:id="rId10" action="ppaction://hlinksldjump"/>
              </a:rPr>
              <a:t>sportive </a:t>
            </a:r>
            <a:r>
              <a:rPr sz="1000" spc="20" dirty="0">
                <a:latin typeface="Arial"/>
                <a:cs typeface="Arial"/>
                <a:hlinkClick r:id="rId10" action="ppaction://hlinksldjump"/>
              </a:rPr>
              <a:t>: </a:t>
            </a:r>
            <a:r>
              <a:rPr sz="1000" spc="-20" dirty="0">
                <a:latin typeface="Arial"/>
                <a:cs typeface="Arial"/>
                <a:hlinkClick r:id="rId10" action="ppaction://hlinksldjump"/>
              </a:rPr>
              <a:t>comment </a:t>
            </a:r>
            <a:r>
              <a:rPr sz="1000" spc="-25" dirty="0">
                <a:latin typeface="Arial"/>
                <a:cs typeface="Arial"/>
                <a:hlinkClick r:id="rId10" action="ppaction://hlinksldjump"/>
              </a:rPr>
              <a:t>agir</a:t>
            </a:r>
            <a:r>
              <a:rPr sz="1000" spc="-145" dirty="0">
                <a:latin typeface="Arial"/>
                <a:cs typeface="Arial"/>
                <a:hlinkClick r:id="rId10" action="ppaction://hlinksldjump"/>
              </a:rPr>
              <a:t> </a:t>
            </a:r>
            <a:r>
              <a:rPr sz="1000" spc="-20" dirty="0">
                <a:latin typeface="Arial"/>
                <a:cs typeface="Arial"/>
                <a:hlinkClick r:id="rId10" action="ppaction://hlinksldjump"/>
              </a:rPr>
              <a:t>?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50331" y="5612815"/>
            <a:ext cx="1574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15" dirty="0">
                <a:solidFill>
                  <a:srgbClr val="598396"/>
                </a:solidFill>
                <a:latin typeface="Arial"/>
                <a:cs typeface="Arial"/>
                <a:hlinkClick r:id="rId10" action="ppaction://hlinksldjump"/>
              </a:rPr>
              <a:t>24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7299" y="5976582"/>
            <a:ext cx="10064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  <a:hlinkClick r:id="rId11" action="ppaction://hlinksldjump"/>
              </a:rPr>
              <a:t>CONTRIBUTEURS</a:t>
            </a:r>
            <a:endParaRPr sz="1000">
              <a:latin typeface="UnDotum"/>
              <a:cs typeface="UnDotu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50331" y="5989282"/>
            <a:ext cx="1574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15" dirty="0">
                <a:solidFill>
                  <a:srgbClr val="598396"/>
                </a:solidFill>
                <a:latin typeface="Arial"/>
                <a:cs typeface="Arial"/>
                <a:hlinkClick r:id="rId11" action="ppaction://hlinksldjump"/>
              </a:rPr>
              <a:t>27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302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21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002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0" y="9524"/>
                </a:moveTo>
                <a:lnTo>
                  <a:pt x="270001" y="9524"/>
                </a:lnTo>
                <a:lnTo>
                  <a:pt x="270001" y="0"/>
                </a:lnTo>
                <a:lnTo>
                  <a:pt x="0" y="0"/>
                </a:lnTo>
                <a:lnTo>
                  <a:pt x="0" y="9524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301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08000" y="442353"/>
            <a:ext cx="4500245" cy="0"/>
          </a:xfrm>
          <a:custGeom>
            <a:avLst/>
            <a:gdLst/>
            <a:ahLst/>
            <a:cxnLst/>
            <a:rect l="l" t="t" r="r" b="b"/>
            <a:pathLst>
              <a:path w="4500245">
                <a:moveTo>
                  <a:pt x="0" y="0"/>
                </a:moveTo>
                <a:lnTo>
                  <a:pt x="4500003" y="0"/>
                </a:lnTo>
              </a:path>
            </a:pathLst>
          </a:custGeom>
          <a:ln w="9525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8000" y="4365675"/>
            <a:ext cx="4500245" cy="0"/>
          </a:xfrm>
          <a:custGeom>
            <a:avLst/>
            <a:gdLst/>
            <a:ahLst/>
            <a:cxnLst/>
            <a:rect l="l" t="t" r="r" b="b"/>
            <a:pathLst>
              <a:path w="4500245">
                <a:moveTo>
                  <a:pt x="0" y="0"/>
                </a:moveTo>
                <a:lnTo>
                  <a:pt x="4500003" y="0"/>
                </a:lnTo>
              </a:path>
            </a:pathLst>
          </a:custGeom>
          <a:ln w="9525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5185" y="487413"/>
            <a:ext cx="4531995" cy="3774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000" b="1" spc="-114" dirty="0">
                <a:solidFill>
                  <a:srgbClr val="6E6E6E"/>
                </a:solidFill>
                <a:latin typeface="Arial"/>
                <a:cs typeface="Arial"/>
              </a:rPr>
              <a:t>Prise </a:t>
            </a:r>
            <a:r>
              <a:rPr sz="1000" b="1" spc="-120" dirty="0">
                <a:solidFill>
                  <a:srgbClr val="6E6E6E"/>
                </a:solidFill>
                <a:latin typeface="Arial"/>
                <a:cs typeface="Arial"/>
              </a:rPr>
              <a:t>de</a:t>
            </a:r>
            <a:r>
              <a:rPr sz="1000" b="1" spc="-2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b="1" spc="-105" dirty="0">
                <a:solidFill>
                  <a:srgbClr val="6E6E6E"/>
                </a:solidFill>
                <a:latin typeface="Arial"/>
                <a:cs typeface="Arial"/>
              </a:rPr>
              <a:t>recul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Arial"/>
              <a:cs typeface="Arial"/>
            </a:endParaRPr>
          </a:p>
          <a:p>
            <a:pPr marL="12700" marR="11430" algn="just">
              <a:lnSpc>
                <a:spcPct val="100000"/>
              </a:lnSpc>
            </a:pPr>
            <a:r>
              <a:rPr sz="900" b="1" spc="-50" dirty="0">
                <a:solidFill>
                  <a:srgbClr val="6E6E6E"/>
                </a:solidFill>
                <a:latin typeface="Arial"/>
                <a:cs typeface="Arial"/>
              </a:rPr>
              <a:t>QuEllE </a:t>
            </a:r>
            <a:r>
              <a:rPr sz="900" b="1" spc="-135" dirty="0">
                <a:solidFill>
                  <a:srgbClr val="6E6E6E"/>
                </a:solidFill>
                <a:latin typeface="Arial"/>
                <a:cs typeface="Arial"/>
              </a:rPr>
              <a:t>PEuT </a:t>
            </a:r>
            <a:r>
              <a:rPr sz="900" b="1" spc="-75" dirty="0">
                <a:solidFill>
                  <a:srgbClr val="6E6E6E"/>
                </a:solidFill>
                <a:latin typeface="Arial"/>
                <a:cs typeface="Arial"/>
              </a:rPr>
              <a:t>êTrE </a:t>
            </a:r>
            <a:r>
              <a:rPr sz="900" b="1" spc="-30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900" b="1" spc="-105" dirty="0">
                <a:solidFill>
                  <a:srgbClr val="6E6E6E"/>
                </a:solidFill>
                <a:latin typeface="Arial"/>
                <a:cs typeface="Arial"/>
              </a:rPr>
              <a:t>NATurE </a:t>
            </a:r>
            <a:r>
              <a:rPr sz="900" b="1" spc="-185" dirty="0">
                <a:solidFill>
                  <a:srgbClr val="6E6E6E"/>
                </a:solidFill>
                <a:latin typeface="Arial"/>
                <a:cs typeface="Arial"/>
              </a:rPr>
              <a:t>ET </a:t>
            </a:r>
            <a:r>
              <a:rPr sz="900" b="1" spc="-30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900" b="1" spc="-80" dirty="0">
                <a:solidFill>
                  <a:srgbClr val="6E6E6E"/>
                </a:solidFill>
                <a:latin typeface="Arial"/>
                <a:cs typeface="Arial"/>
              </a:rPr>
              <a:t>PorTéE </a:t>
            </a:r>
            <a:r>
              <a:rPr sz="900" b="1" spc="-160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900" b="1" spc="-30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900" b="1" spc="-80" dirty="0">
                <a:solidFill>
                  <a:srgbClr val="6E6E6E"/>
                </a:solidFill>
                <a:latin typeface="Arial"/>
                <a:cs typeface="Arial"/>
              </a:rPr>
              <a:t>mESurE </a:t>
            </a:r>
            <a:r>
              <a:rPr sz="900" b="1" spc="-75" dirty="0">
                <a:solidFill>
                  <a:srgbClr val="6E6E6E"/>
                </a:solidFill>
                <a:latin typeface="Arial"/>
                <a:cs typeface="Arial"/>
              </a:rPr>
              <a:t>coNSErvAToirE </a:t>
            </a:r>
            <a:r>
              <a:rPr sz="900" b="1" spc="-160" dirty="0">
                <a:solidFill>
                  <a:srgbClr val="6E6E6E"/>
                </a:solidFill>
                <a:latin typeface="Arial"/>
                <a:cs typeface="Arial"/>
              </a:rPr>
              <a:t>DANS </a:t>
            </a:r>
            <a:r>
              <a:rPr sz="900" b="1" spc="-20" dirty="0">
                <a:solidFill>
                  <a:srgbClr val="6E6E6E"/>
                </a:solidFill>
                <a:latin typeface="Arial"/>
                <a:cs typeface="Arial"/>
              </a:rPr>
              <a:t>lE </a:t>
            </a:r>
            <a:r>
              <a:rPr sz="900" b="1" spc="-75" dirty="0">
                <a:solidFill>
                  <a:srgbClr val="6E6E6E"/>
                </a:solidFill>
                <a:latin typeface="Arial"/>
                <a:cs typeface="Arial"/>
              </a:rPr>
              <a:t>cADrE  </a:t>
            </a:r>
            <a:r>
              <a:rPr sz="900" b="1" spc="-140" dirty="0">
                <a:solidFill>
                  <a:srgbClr val="6E6E6E"/>
                </a:solidFill>
                <a:latin typeface="Arial"/>
                <a:cs typeface="Arial"/>
              </a:rPr>
              <a:t>D’AgiSSEmENTS </a:t>
            </a:r>
            <a:r>
              <a:rPr sz="900" b="1" spc="-80" dirty="0">
                <a:solidFill>
                  <a:srgbClr val="6E6E6E"/>
                </a:solidFill>
                <a:latin typeface="Arial"/>
                <a:cs typeface="Arial"/>
              </a:rPr>
              <a:t>ENTrAîNEur/ENTrAîNé</a:t>
            </a:r>
            <a:r>
              <a:rPr sz="900" b="1" spc="-95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900" b="1" spc="-125" dirty="0">
                <a:solidFill>
                  <a:srgbClr val="6E6E6E"/>
                </a:solidFill>
                <a:latin typeface="Arial"/>
                <a:cs typeface="Arial"/>
              </a:rPr>
              <a:t>?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Arial"/>
              <a:cs typeface="Arial"/>
            </a:endParaRPr>
          </a:p>
          <a:p>
            <a:pPr marL="12700" marR="10795" algn="just">
              <a:lnSpc>
                <a:spcPct val="100000"/>
              </a:lnSpc>
            </a:pP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Si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une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procédure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pénale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est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également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déclenchée,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comment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parvenir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à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une </a:t>
            </a:r>
            <a:r>
              <a:rPr sz="1000" spc="-120" dirty="0">
                <a:solidFill>
                  <a:srgbClr val="6E6E6E"/>
                </a:solidFill>
                <a:latin typeface="Arial"/>
                <a:cs typeface="Arial"/>
              </a:rPr>
              <a:t>mesure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conservatoire 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qui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concilie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principe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précaution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et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respect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présomption d’innocence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 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0795" algn="just">
              <a:lnSpc>
                <a:spcPct val="100000"/>
              </a:lnSpc>
            </a:pPr>
            <a:r>
              <a:rPr sz="1000" spc="-140" dirty="0">
                <a:solidFill>
                  <a:srgbClr val="6E6E6E"/>
                </a:solidFill>
                <a:latin typeface="Arial"/>
                <a:cs typeface="Arial"/>
              </a:rPr>
              <a:t>Tant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qu’une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décision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justice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n’a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pas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été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rendue, </a:t>
            </a:r>
            <a:r>
              <a:rPr sz="1000" spc="-60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mesure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conservatoire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d’exclusion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peut 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continuer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à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s’appliquer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selon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gravité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des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faits.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Ainsi,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personne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à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laquelle </a:t>
            </a:r>
            <a:r>
              <a:rPr sz="1000" spc="-25" dirty="0">
                <a:solidFill>
                  <a:srgbClr val="6E6E6E"/>
                </a:solidFill>
                <a:latin typeface="Arial"/>
                <a:cs typeface="Arial"/>
              </a:rPr>
              <a:t>il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est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reproché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des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faits 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répréhensibles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pourra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120" dirty="0">
                <a:solidFill>
                  <a:srgbClr val="6E6E6E"/>
                </a:solidFill>
                <a:latin typeface="Arial"/>
                <a:cs typeface="Arial"/>
              </a:rPr>
              <a:t>se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voir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infliger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une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suspension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d’exercice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de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sa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profession.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Arial"/>
              <a:cs typeface="Arial"/>
            </a:endParaRPr>
          </a:p>
          <a:p>
            <a:pPr marL="12700" marR="11430" algn="just">
              <a:lnSpc>
                <a:spcPct val="100000"/>
              </a:lnSpc>
            </a:pPr>
            <a:r>
              <a:rPr sz="900" b="1" spc="-50" dirty="0">
                <a:solidFill>
                  <a:srgbClr val="6E6E6E"/>
                </a:solidFill>
                <a:latin typeface="Arial"/>
                <a:cs typeface="Arial"/>
              </a:rPr>
              <a:t>QuEllE </a:t>
            </a:r>
            <a:r>
              <a:rPr sz="900" b="1" spc="-135" dirty="0">
                <a:solidFill>
                  <a:srgbClr val="6E6E6E"/>
                </a:solidFill>
                <a:latin typeface="Arial"/>
                <a:cs typeface="Arial"/>
              </a:rPr>
              <a:t>PEuT </a:t>
            </a:r>
            <a:r>
              <a:rPr sz="900" b="1" spc="-75" dirty="0">
                <a:solidFill>
                  <a:srgbClr val="6E6E6E"/>
                </a:solidFill>
                <a:latin typeface="Arial"/>
                <a:cs typeface="Arial"/>
              </a:rPr>
              <a:t>êTrE </a:t>
            </a:r>
            <a:r>
              <a:rPr sz="900" b="1" spc="-30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900" b="1" spc="-105" dirty="0">
                <a:solidFill>
                  <a:srgbClr val="6E6E6E"/>
                </a:solidFill>
                <a:latin typeface="Arial"/>
                <a:cs typeface="Arial"/>
              </a:rPr>
              <a:t>NATurE </a:t>
            </a:r>
            <a:r>
              <a:rPr sz="900" b="1" spc="-185" dirty="0">
                <a:solidFill>
                  <a:srgbClr val="6E6E6E"/>
                </a:solidFill>
                <a:latin typeface="Arial"/>
                <a:cs typeface="Arial"/>
              </a:rPr>
              <a:t>ET </a:t>
            </a:r>
            <a:r>
              <a:rPr sz="900" b="1" spc="-30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900" b="1" spc="-80" dirty="0">
                <a:solidFill>
                  <a:srgbClr val="6E6E6E"/>
                </a:solidFill>
                <a:latin typeface="Arial"/>
                <a:cs typeface="Arial"/>
              </a:rPr>
              <a:t>PorTéE </a:t>
            </a:r>
            <a:r>
              <a:rPr sz="900" b="1" spc="-160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900" b="1" spc="-30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900" b="1" spc="-80" dirty="0">
                <a:solidFill>
                  <a:srgbClr val="6E6E6E"/>
                </a:solidFill>
                <a:latin typeface="Arial"/>
                <a:cs typeface="Arial"/>
              </a:rPr>
              <a:t>mESurE </a:t>
            </a:r>
            <a:r>
              <a:rPr sz="900" b="1" spc="-75" dirty="0">
                <a:solidFill>
                  <a:srgbClr val="6E6E6E"/>
                </a:solidFill>
                <a:latin typeface="Arial"/>
                <a:cs typeface="Arial"/>
              </a:rPr>
              <a:t>coNSErvAToirE </a:t>
            </a:r>
            <a:r>
              <a:rPr sz="900" b="1" spc="-160" dirty="0">
                <a:solidFill>
                  <a:srgbClr val="6E6E6E"/>
                </a:solidFill>
                <a:latin typeface="Arial"/>
                <a:cs typeface="Arial"/>
              </a:rPr>
              <a:t>DANS </a:t>
            </a:r>
            <a:r>
              <a:rPr sz="900" b="1" spc="-20" dirty="0">
                <a:solidFill>
                  <a:srgbClr val="6E6E6E"/>
                </a:solidFill>
                <a:latin typeface="Arial"/>
                <a:cs typeface="Arial"/>
              </a:rPr>
              <a:t>lE </a:t>
            </a:r>
            <a:r>
              <a:rPr sz="900" b="1" spc="-75" dirty="0">
                <a:solidFill>
                  <a:srgbClr val="6E6E6E"/>
                </a:solidFill>
                <a:latin typeface="Arial"/>
                <a:cs typeface="Arial"/>
              </a:rPr>
              <a:t>cADrE  </a:t>
            </a:r>
            <a:r>
              <a:rPr sz="900" b="1" spc="-140" dirty="0">
                <a:solidFill>
                  <a:srgbClr val="6E6E6E"/>
                </a:solidFill>
                <a:latin typeface="Arial"/>
                <a:cs typeface="Arial"/>
              </a:rPr>
              <a:t>D’AgiSSEmENTS </a:t>
            </a:r>
            <a:r>
              <a:rPr sz="900" b="1" spc="-120" dirty="0">
                <a:solidFill>
                  <a:srgbClr val="6E6E6E"/>
                </a:solidFill>
                <a:latin typeface="Arial"/>
                <a:cs typeface="Arial"/>
              </a:rPr>
              <a:t>ENTrE </a:t>
            </a:r>
            <a:r>
              <a:rPr sz="900" b="1" spc="-80" dirty="0">
                <a:solidFill>
                  <a:srgbClr val="6E6E6E"/>
                </a:solidFill>
                <a:latin typeface="Arial"/>
                <a:cs typeface="Arial"/>
              </a:rPr>
              <a:t>miNEurS </a:t>
            </a:r>
            <a:r>
              <a:rPr sz="900" b="1" spc="-45" dirty="0">
                <a:solidFill>
                  <a:srgbClr val="6E6E6E"/>
                </a:solidFill>
                <a:latin typeface="Arial"/>
                <a:cs typeface="Arial"/>
              </a:rPr>
              <a:t>ou </a:t>
            </a:r>
            <a:r>
              <a:rPr sz="900" b="1" spc="-120" dirty="0">
                <a:solidFill>
                  <a:srgbClr val="6E6E6E"/>
                </a:solidFill>
                <a:latin typeface="Arial"/>
                <a:cs typeface="Arial"/>
              </a:rPr>
              <a:t>ENTrE </a:t>
            </a:r>
            <a:r>
              <a:rPr sz="900" b="1" spc="-80" dirty="0">
                <a:solidFill>
                  <a:srgbClr val="6E6E6E"/>
                </a:solidFill>
                <a:latin typeface="Arial"/>
                <a:cs typeface="Arial"/>
              </a:rPr>
              <a:t>mAjEurS </a:t>
            </a:r>
            <a:r>
              <a:rPr sz="900" b="1" spc="-190" dirty="0">
                <a:solidFill>
                  <a:srgbClr val="6E6E6E"/>
                </a:solidFill>
                <a:latin typeface="Arial"/>
                <a:cs typeface="Arial"/>
              </a:rPr>
              <a:t>ET </a:t>
            </a:r>
            <a:r>
              <a:rPr sz="900" b="1" spc="-80" dirty="0">
                <a:solidFill>
                  <a:srgbClr val="6E6E6E"/>
                </a:solidFill>
                <a:latin typeface="Arial"/>
                <a:cs typeface="Arial"/>
              </a:rPr>
              <a:t>miNEurS </a:t>
            </a:r>
            <a:r>
              <a:rPr sz="900" b="1" spc="-45" dirty="0">
                <a:solidFill>
                  <a:srgbClr val="6E6E6E"/>
                </a:solidFill>
                <a:latin typeface="Arial"/>
                <a:cs typeface="Arial"/>
              </a:rPr>
              <a:t>ou </a:t>
            </a:r>
            <a:r>
              <a:rPr sz="900" b="1" spc="-120" dirty="0">
                <a:solidFill>
                  <a:srgbClr val="6E6E6E"/>
                </a:solidFill>
                <a:latin typeface="Arial"/>
                <a:cs typeface="Arial"/>
              </a:rPr>
              <a:t>ENTrE</a:t>
            </a:r>
            <a:r>
              <a:rPr sz="900" b="1" spc="-135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900" b="1" spc="-80" dirty="0">
                <a:solidFill>
                  <a:srgbClr val="6E6E6E"/>
                </a:solidFill>
                <a:latin typeface="Arial"/>
                <a:cs typeface="Arial"/>
              </a:rPr>
              <a:t>mAjEurS </a:t>
            </a:r>
            <a:r>
              <a:rPr sz="900" b="1" spc="-125" dirty="0">
                <a:solidFill>
                  <a:srgbClr val="6E6E6E"/>
                </a:solidFill>
                <a:latin typeface="Arial"/>
                <a:cs typeface="Arial"/>
              </a:rPr>
              <a:t>?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Arial"/>
              <a:cs typeface="Arial"/>
            </a:endParaRPr>
          </a:p>
          <a:p>
            <a:pPr marL="12700" marR="14604" algn="just">
              <a:lnSpc>
                <a:spcPct val="100000"/>
              </a:lnSpc>
            </a:pPr>
            <a:r>
              <a:rPr sz="1000" spc="-135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mesure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d’exclusion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peut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être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définitive 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si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les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faits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sont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avérés,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nature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incontestable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et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d’une 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particulière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gravité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suite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à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l’enquête </a:t>
            </a:r>
            <a:r>
              <a:rPr sz="1000" spc="-125" dirty="0">
                <a:solidFill>
                  <a:srgbClr val="6E6E6E"/>
                </a:solidFill>
                <a:latin typeface="Arial"/>
                <a:cs typeface="Arial"/>
              </a:rPr>
              <a:t>menée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au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sein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de</a:t>
            </a:r>
            <a:r>
              <a:rPr sz="1000" spc="-1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l’établissement.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b="1" spc="-150" dirty="0">
                <a:solidFill>
                  <a:srgbClr val="6E6E6E"/>
                </a:solidFill>
                <a:latin typeface="Arial"/>
                <a:cs typeface="Arial"/>
              </a:rPr>
              <a:t>Dans </a:t>
            </a:r>
            <a:r>
              <a:rPr sz="1000" b="1" spc="-110" dirty="0">
                <a:solidFill>
                  <a:srgbClr val="6E6E6E"/>
                </a:solidFill>
                <a:latin typeface="Arial"/>
                <a:cs typeface="Arial"/>
              </a:rPr>
              <a:t>d’autres </a:t>
            </a:r>
            <a:r>
              <a:rPr sz="1000" b="1" spc="-125" dirty="0">
                <a:solidFill>
                  <a:srgbClr val="6E6E6E"/>
                </a:solidFill>
                <a:latin typeface="Arial"/>
                <a:cs typeface="Arial"/>
              </a:rPr>
              <a:t>circonstances</a:t>
            </a:r>
            <a:r>
              <a:rPr sz="1000" spc="-125" dirty="0">
                <a:solidFill>
                  <a:srgbClr val="6E6E6E"/>
                </a:solidFill>
                <a:latin typeface="Arial"/>
                <a:cs typeface="Arial"/>
              </a:rPr>
              <a:t>, </a:t>
            </a: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des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exclusions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temporaires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pourront être </a:t>
            </a: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prononcées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voire, </a:t>
            </a:r>
            <a:r>
              <a:rPr sz="1000" spc="-135" dirty="0">
                <a:solidFill>
                  <a:srgbClr val="6E6E6E"/>
                </a:solidFill>
                <a:latin typeface="Arial"/>
                <a:cs typeface="Arial"/>
              </a:rPr>
              <a:t>comme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cela  </a:t>
            </a:r>
            <a:r>
              <a:rPr sz="1000" spc="-125" dirty="0">
                <a:solidFill>
                  <a:srgbClr val="6E6E6E"/>
                </a:solidFill>
                <a:latin typeface="Arial"/>
                <a:cs typeface="Arial"/>
              </a:rPr>
              <a:t>se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pratique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dans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certaines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structures,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assorties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1000" spc="-125" dirty="0">
                <a:solidFill>
                  <a:srgbClr val="6E6E6E"/>
                </a:solidFill>
                <a:latin typeface="Arial"/>
                <a:cs typeface="Arial"/>
              </a:rPr>
              <a:t>travaux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d’intérêt </a:t>
            </a: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général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(obligation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d’assister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à </a:t>
            </a: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des  </a:t>
            </a:r>
            <a:r>
              <a:rPr sz="1000" spc="-125" dirty="0">
                <a:solidFill>
                  <a:srgbClr val="6E6E6E"/>
                </a:solidFill>
                <a:latin typeface="Arial"/>
                <a:cs typeface="Arial"/>
              </a:rPr>
              <a:t>séances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sensibilisation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sur 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prévention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contre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les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comportements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contraires </a:t>
            </a:r>
            <a:r>
              <a:rPr sz="1000" spc="-135" dirty="0">
                <a:solidFill>
                  <a:srgbClr val="6E6E6E"/>
                </a:solidFill>
                <a:latin typeface="Arial"/>
                <a:cs typeface="Arial"/>
              </a:rPr>
              <a:t>aux </a:t>
            </a: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valeurs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du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sport).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9525" algn="just">
              <a:lnSpc>
                <a:spcPct val="100000"/>
              </a:lnSpc>
            </a:pP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Plus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globalement, </a:t>
            </a:r>
            <a:r>
              <a:rPr sz="1000" spc="-25" dirty="0">
                <a:solidFill>
                  <a:srgbClr val="6E6E6E"/>
                </a:solidFill>
                <a:latin typeface="Arial"/>
                <a:cs typeface="Arial"/>
              </a:rPr>
              <a:t>il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appartient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à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commission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disciplinaire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de chaque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établissement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prendre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la  </a:t>
            </a:r>
            <a:r>
              <a:rPr sz="1000" spc="-120" dirty="0">
                <a:solidFill>
                  <a:srgbClr val="6E6E6E"/>
                </a:solidFill>
                <a:latin typeface="Arial"/>
                <a:cs typeface="Arial"/>
              </a:rPr>
              <a:t>mesure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plus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adéquate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en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fonction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du </a:t>
            </a: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barème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disciplinaire </a:t>
            </a: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prévu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dans </a:t>
            </a:r>
            <a:r>
              <a:rPr sz="1000" spc="-120" dirty="0">
                <a:solidFill>
                  <a:srgbClr val="6E6E6E"/>
                </a:solidFill>
                <a:latin typeface="Arial"/>
                <a:cs typeface="Arial"/>
              </a:rPr>
              <a:t>ses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règlements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disciplinaire  et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intérieur.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5664" y="4678413"/>
            <a:ext cx="5278755" cy="353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 algn="just">
              <a:lnSpc>
                <a:spcPct val="100000"/>
              </a:lnSpc>
              <a:spcBef>
                <a:spcPts val="100"/>
              </a:spcBef>
            </a:pPr>
            <a:r>
              <a:rPr sz="1000" b="1" spc="5" dirty="0">
                <a:latin typeface="UnDotum"/>
                <a:cs typeface="UnDotum"/>
              </a:rPr>
              <a:t>3</a:t>
            </a:r>
            <a:r>
              <a:rPr sz="825" b="1" spc="7" baseline="35353" dirty="0">
                <a:latin typeface="UnDotum"/>
                <a:cs typeface="UnDotum"/>
              </a:rPr>
              <a:t>ème </a:t>
            </a:r>
            <a:r>
              <a:rPr sz="1000" b="1" spc="-10" dirty="0">
                <a:latin typeface="UnDotum"/>
                <a:cs typeface="UnDotum"/>
              </a:rPr>
              <a:t>étape </a:t>
            </a:r>
            <a:r>
              <a:rPr sz="1000" b="1" dirty="0">
                <a:latin typeface="UnDotum"/>
                <a:cs typeface="UnDotum"/>
              </a:rPr>
              <a:t>: </a:t>
            </a:r>
            <a:r>
              <a:rPr sz="1000" spc="-15" dirty="0">
                <a:latin typeface="Arial"/>
                <a:cs typeface="Arial"/>
              </a:rPr>
              <a:t>informer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direction des </a:t>
            </a:r>
            <a:r>
              <a:rPr sz="1000" spc="5" dirty="0">
                <a:latin typeface="Arial"/>
                <a:cs typeface="Arial"/>
              </a:rPr>
              <a:t>sports et </a:t>
            </a:r>
            <a:r>
              <a:rPr sz="1000" spc="-20" dirty="0">
                <a:latin typeface="Arial"/>
                <a:cs typeface="Arial"/>
              </a:rPr>
              <a:t>suivre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actions</a:t>
            </a:r>
            <a:r>
              <a:rPr sz="1000" spc="-204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engagées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14300" marR="81280" algn="just">
              <a:lnSpc>
                <a:spcPct val="100000"/>
              </a:lnSpc>
            </a:pPr>
            <a:r>
              <a:rPr sz="1000" spc="-30" dirty="0">
                <a:latin typeface="Arial"/>
                <a:cs typeface="Arial"/>
              </a:rPr>
              <a:t>Dans </a:t>
            </a:r>
            <a:r>
              <a:rPr sz="1000" dirty="0">
                <a:latin typeface="Arial"/>
                <a:cs typeface="Arial"/>
              </a:rPr>
              <a:t>tous les </a:t>
            </a:r>
            <a:r>
              <a:rPr sz="1000" spc="-15" dirty="0">
                <a:latin typeface="Arial"/>
                <a:cs typeface="Arial"/>
              </a:rPr>
              <a:t>cas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faits </a:t>
            </a:r>
            <a:r>
              <a:rPr sz="1000" spc="-15" dirty="0">
                <a:latin typeface="Arial"/>
                <a:cs typeface="Arial"/>
              </a:rPr>
              <a:t>survenant dans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5" dirty="0">
                <a:latin typeface="Arial"/>
                <a:cs typeface="Arial"/>
              </a:rPr>
              <a:t>cadre </a:t>
            </a:r>
            <a:r>
              <a:rPr sz="1000" spc="-5" dirty="0">
                <a:latin typeface="Arial"/>
                <a:cs typeface="Arial"/>
              </a:rPr>
              <a:t>d’un </a:t>
            </a:r>
            <a:r>
              <a:rPr sz="1000" spc="-10" dirty="0">
                <a:latin typeface="Arial"/>
                <a:cs typeface="Arial"/>
              </a:rPr>
              <a:t>établissement </a:t>
            </a:r>
            <a:r>
              <a:rPr sz="1000" spc="-15" dirty="0">
                <a:latin typeface="Arial"/>
                <a:cs typeface="Arial"/>
              </a:rPr>
              <a:t>public,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responsable  </a:t>
            </a:r>
            <a:r>
              <a:rPr sz="1000" spc="-15" dirty="0">
                <a:latin typeface="Arial"/>
                <a:cs typeface="Arial"/>
              </a:rPr>
              <a:t>d’établissement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informe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direction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des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sports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des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procédures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engagées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l’adresse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suivante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  </a:t>
            </a:r>
            <a:r>
              <a:rPr sz="1000" u="sng" spc="-2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2"/>
              </a:rPr>
              <a:t>signal-sports@sports.gouv.fr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14300" algn="just">
              <a:lnSpc>
                <a:spcPct val="100000"/>
              </a:lnSpc>
            </a:pPr>
            <a:r>
              <a:rPr sz="1000" b="1" spc="5" dirty="0">
                <a:latin typeface="UnDotum"/>
                <a:cs typeface="UnDotum"/>
              </a:rPr>
              <a:t>4</a:t>
            </a:r>
            <a:r>
              <a:rPr sz="825" b="1" spc="7" baseline="35353" dirty="0">
                <a:latin typeface="UnDotum"/>
                <a:cs typeface="UnDotum"/>
              </a:rPr>
              <a:t>ème </a:t>
            </a:r>
            <a:r>
              <a:rPr sz="1000" b="1" spc="-10" dirty="0">
                <a:latin typeface="UnDotum"/>
                <a:cs typeface="UnDotum"/>
              </a:rPr>
              <a:t>étape </a:t>
            </a:r>
            <a:r>
              <a:rPr sz="1000" b="1" dirty="0">
                <a:latin typeface="UnDotum"/>
                <a:cs typeface="UnDotum"/>
              </a:rPr>
              <a:t>: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sanction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disciplinaire.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14300" marR="83185" algn="just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Suite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5" dirty="0">
                <a:latin typeface="Arial"/>
                <a:cs typeface="Arial"/>
              </a:rPr>
              <a:t>ces </a:t>
            </a:r>
            <a:r>
              <a:rPr sz="1000" spc="-20" dirty="0">
                <a:latin typeface="Arial"/>
                <a:cs typeface="Arial"/>
              </a:rPr>
              <a:t>premières </a:t>
            </a:r>
            <a:r>
              <a:rPr sz="1000" spc="-15" dirty="0">
                <a:latin typeface="Arial"/>
                <a:cs typeface="Arial"/>
              </a:rPr>
              <a:t>mesures, vient </a:t>
            </a:r>
            <a:r>
              <a:rPr sz="1000" spc="-10" dirty="0">
                <a:latin typeface="Arial"/>
                <a:cs typeface="Arial"/>
              </a:rPr>
              <a:t>ensuite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déclenchement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5" dirty="0">
                <a:latin typeface="Arial"/>
                <a:cs typeface="Arial"/>
              </a:rPr>
              <a:t>procédure de </a:t>
            </a:r>
            <a:r>
              <a:rPr sz="1000" spc="-15" dirty="0">
                <a:latin typeface="Arial"/>
                <a:cs typeface="Arial"/>
              </a:rPr>
              <a:t>sanction  disciplinaire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14300" marR="80645" algn="just">
              <a:lnSpc>
                <a:spcPct val="100000"/>
              </a:lnSpc>
            </a:pPr>
            <a:r>
              <a:rPr sz="1000" b="1" spc="-20" dirty="0">
                <a:latin typeface="UnDotum"/>
                <a:cs typeface="UnDotum"/>
              </a:rPr>
              <a:t>Premier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cas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:</a:t>
            </a:r>
            <a:r>
              <a:rPr sz="1000" b="1" spc="-9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si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les</a:t>
            </a:r>
            <a:r>
              <a:rPr sz="1000" b="1" spc="-95" dirty="0">
                <a:latin typeface="UnDotum"/>
                <a:cs typeface="UnDotum"/>
              </a:rPr>
              <a:t> </a:t>
            </a:r>
            <a:r>
              <a:rPr sz="1000" b="1" spc="-20" dirty="0">
                <a:latin typeface="UnDotum"/>
                <a:cs typeface="UnDotum"/>
              </a:rPr>
              <a:t>faits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sont</a:t>
            </a:r>
            <a:r>
              <a:rPr sz="1000" b="1" spc="-95" dirty="0">
                <a:latin typeface="UnDotum"/>
                <a:cs typeface="UnDotum"/>
              </a:rPr>
              <a:t> </a:t>
            </a:r>
            <a:r>
              <a:rPr sz="1000" b="1" spc="-20" dirty="0">
                <a:latin typeface="UnDotum"/>
                <a:cs typeface="UnDotum"/>
              </a:rPr>
              <a:t>commis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par</a:t>
            </a:r>
            <a:r>
              <a:rPr sz="1000" b="1" spc="-9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un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b="1" spc="-20" dirty="0">
                <a:latin typeface="UnDotum"/>
                <a:cs typeface="UnDotum"/>
              </a:rPr>
              <a:t>cadre</a:t>
            </a:r>
            <a:r>
              <a:rPr sz="1000" b="1" spc="-9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sportif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b="1" spc="-20" dirty="0">
                <a:latin typeface="UnDotum"/>
                <a:cs typeface="UnDotum"/>
              </a:rPr>
              <a:t>titulaire</a:t>
            </a:r>
            <a:r>
              <a:rPr sz="1000" b="1" spc="-95" dirty="0">
                <a:latin typeface="UnDotum"/>
                <a:cs typeface="UnDotum"/>
              </a:rPr>
              <a:t> </a:t>
            </a:r>
            <a:r>
              <a:rPr sz="1000" b="1" spc="-20" dirty="0">
                <a:latin typeface="UnDotum"/>
                <a:cs typeface="UnDotum"/>
              </a:rPr>
              <a:t>(régime</a:t>
            </a:r>
            <a:r>
              <a:rPr sz="1000" b="1" spc="-10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des</a:t>
            </a:r>
            <a:r>
              <a:rPr sz="1000" b="1" spc="-95" dirty="0">
                <a:latin typeface="UnDotum"/>
                <a:cs typeface="UnDotum"/>
              </a:rPr>
              <a:t> </a:t>
            </a:r>
            <a:r>
              <a:rPr sz="1000" b="1" spc="-20" dirty="0">
                <a:latin typeface="UnDotum"/>
                <a:cs typeface="UnDotum"/>
              </a:rPr>
              <a:t>fonctionnaires)  </a:t>
            </a:r>
            <a:r>
              <a:rPr sz="1000" b="1" spc="-5" dirty="0">
                <a:latin typeface="UnDotum"/>
                <a:cs typeface="UnDotum"/>
              </a:rPr>
              <a:t>ou</a:t>
            </a:r>
            <a:r>
              <a:rPr sz="1000" b="1" spc="-55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un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salarié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intervenant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dans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cette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structure</a:t>
            </a:r>
            <a:endParaRPr sz="1000">
              <a:latin typeface="UnDotum"/>
              <a:cs typeface="UnDotum"/>
            </a:endParaRPr>
          </a:p>
          <a:p>
            <a:pPr marL="114300" marR="76200" algn="just">
              <a:lnSpc>
                <a:spcPct val="100000"/>
              </a:lnSpc>
            </a:pPr>
            <a:r>
              <a:rPr sz="1000" spc="-20" dirty="0">
                <a:latin typeface="Arial"/>
                <a:cs typeface="Arial"/>
              </a:rPr>
              <a:t>Dans ce </a:t>
            </a:r>
            <a:r>
              <a:rPr sz="1000" dirty="0">
                <a:latin typeface="Arial"/>
                <a:cs typeface="Arial"/>
              </a:rPr>
              <a:t>cas, </a:t>
            </a:r>
            <a:r>
              <a:rPr sz="1000" spc="5" dirty="0">
                <a:latin typeface="Arial"/>
                <a:cs typeface="Arial"/>
              </a:rPr>
              <a:t>l’intervention d’un </a:t>
            </a:r>
            <a:r>
              <a:rPr sz="1000" spc="-10" dirty="0">
                <a:latin typeface="Arial"/>
                <a:cs typeface="Arial"/>
              </a:rPr>
              <a:t>éducateur </a:t>
            </a:r>
            <a:r>
              <a:rPr sz="1000" spc="-20" dirty="0">
                <a:latin typeface="Arial"/>
                <a:cs typeface="Arial"/>
              </a:rPr>
              <a:t>ou </a:t>
            </a:r>
            <a:r>
              <a:rPr sz="1000" spc="-15" dirty="0">
                <a:latin typeface="Arial"/>
                <a:cs typeface="Arial"/>
              </a:rPr>
              <a:t>entraîneur </a:t>
            </a:r>
            <a:r>
              <a:rPr sz="1000" spc="15" dirty="0">
                <a:latin typeface="Arial"/>
                <a:cs typeface="Arial"/>
              </a:rPr>
              <a:t>sportif </a:t>
            </a:r>
            <a:r>
              <a:rPr sz="1000" dirty="0">
                <a:latin typeface="Arial"/>
                <a:cs typeface="Arial"/>
              </a:rPr>
              <a:t>se </a:t>
            </a:r>
            <a:r>
              <a:rPr sz="1000" spc="15" dirty="0">
                <a:latin typeface="Arial"/>
                <a:cs typeface="Arial"/>
              </a:rPr>
              <a:t>fait </a:t>
            </a:r>
            <a:r>
              <a:rPr sz="1000" spc="-20" dirty="0">
                <a:latin typeface="Arial"/>
                <a:cs typeface="Arial"/>
              </a:rPr>
              <a:t>au </a:t>
            </a:r>
            <a:r>
              <a:rPr sz="1000" dirty="0">
                <a:latin typeface="Arial"/>
                <a:cs typeface="Arial"/>
              </a:rPr>
              <a:t>sein </a:t>
            </a:r>
            <a:r>
              <a:rPr sz="1000" spc="-5" dirty="0">
                <a:latin typeface="Arial"/>
                <a:cs typeface="Arial"/>
              </a:rPr>
              <a:t>des pôles  </a:t>
            </a:r>
            <a:r>
              <a:rPr sz="1000" spc="5" dirty="0">
                <a:latin typeface="Arial"/>
                <a:cs typeface="Arial"/>
              </a:rPr>
              <a:t>sportifs </a:t>
            </a:r>
            <a:r>
              <a:rPr sz="1000" spc="-20" dirty="0">
                <a:latin typeface="Arial"/>
                <a:cs typeface="Arial"/>
              </a:rPr>
              <a:t>(Espoirs, </a:t>
            </a:r>
            <a:r>
              <a:rPr sz="1000" spc="-50" dirty="0">
                <a:latin typeface="Arial"/>
                <a:cs typeface="Arial"/>
              </a:rPr>
              <a:t>France </a:t>
            </a:r>
            <a:r>
              <a:rPr sz="1000" spc="-45" dirty="0">
                <a:latin typeface="Arial"/>
                <a:cs typeface="Arial"/>
              </a:rPr>
              <a:t>Jeune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50" dirty="0">
                <a:latin typeface="Arial"/>
                <a:cs typeface="Arial"/>
              </a:rPr>
              <a:t>France) </a:t>
            </a:r>
            <a:r>
              <a:rPr sz="1000" spc="-15" dirty="0">
                <a:latin typeface="Arial"/>
                <a:cs typeface="Arial"/>
              </a:rPr>
              <a:t>qui </a:t>
            </a:r>
            <a:r>
              <a:rPr sz="1000" dirty="0">
                <a:latin typeface="Arial"/>
                <a:cs typeface="Arial"/>
              </a:rPr>
              <a:t>sont </a:t>
            </a:r>
            <a:r>
              <a:rPr sz="1000" spc="-25" dirty="0">
                <a:latin typeface="Arial"/>
                <a:cs typeface="Arial"/>
              </a:rPr>
              <a:t>hébergés au </a:t>
            </a:r>
            <a:r>
              <a:rPr sz="1000" spc="-10" dirty="0">
                <a:latin typeface="Arial"/>
                <a:cs typeface="Arial"/>
              </a:rPr>
              <a:t>sein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-25" dirty="0">
                <a:latin typeface="Arial"/>
                <a:cs typeface="Arial"/>
              </a:rPr>
              <a:t>placé  </a:t>
            </a:r>
            <a:r>
              <a:rPr sz="1000" spc="-10" dirty="0">
                <a:latin typeface="Arial"/>
                <a:cs typeface="Arial"/>
              </a:rPr>
              <a:t>sous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dirty="0">
                <a:latin typeface="Arial"/>
                <a:cs typeface="Arial"/>
              </a:rPr>
              <a:t>tutelle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l’État.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14300" algn="just">
              <a:lnSpc>
                <a:spcPct val="100000"/>
              </a:lnSpc>
            </a:pPr>
            <a:r>
              <a:rPr sz="1000" spc="-50" dirty="0">
                <a:latin typeface="Arial"/>
                <a:cs typeface="Arial"/>
              </a:rPr>
              <a:t>Trois </a:t>
            </a:r>
            <a:r>
              <a:rPr sz="1000" spc="-15" dirty="0">
                <a:latin typeface="Arial"/>
                <a:cs typeface="Arial"/>
              </a:rPr>
              <a:t>cas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0" dirty="0">
                <a:latin typeface="Arial"/>
                <a:cs typeface="Arial"/>
              </a:rPr>
              <a:t>figure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0" dirty="0">
                <a:latin typeface="Arial"/>
                <a:cs typeface="Arial"/>
              </a:rPr>
              <a:t>présentent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14300" algn="just">
              <a:lnSpc>
                <a:spcPct val="100000"/>
              </a:lnSpc>
            </a:pPr>
            <a:r>
              <a:rPr sz="1000" b="1" spc="-10" dirty="0">
                <a:latin typeface="UnDotum"/>
                <a:cs typeface="UnDotum"/>
              </a:rPr>
              <a:t>Hypothèse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1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: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l’éducateur/entraîneur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est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un</a:t>
            </a:r>
            <a:r>
              <a:rPr sz="1000" b="1" spc="-4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cadre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sportif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du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ministère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des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Sports</a:t>
            </a:r>
            <a:endParaRPr sz="1000">
              <a:latin typeface="UnDotum"/>
              <a:cs typeface="UnDotum"/>
            </a:endParaRPr>
          </a:p>
          <a:p>
            <a:pPr marL="114300" marR="73025" algn="just">
              <a:lnSpc>
                <a:spcPct val="100000"/>
              </a:lnSpc>
            </a:pPr>
            <a:r>
              <a:rPr sz="1000" spc="-30" dirty="0">
                <a:latin typeface="Arial"/>
                <a:cs typeface="Arial"/>
              </a:rPr>
              <a:t>Les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entraîneurs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éducateurs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sont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professeurs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sports,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conseillers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techniques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sportifs,  </a:t>
            </a:r>
            <a:r>
              <a:rPr sz="1000" spc="-10" dirty="0">
                <a:latin typeface="Arial"/>
                <a:cs typeface="Arial"/>
              </a:rPr>
              <a:t>dont </a:t>
            </a:r>
            <a:r>
              <a:rPr sz="1000" spc="-5" dirty="0">
                <a:latin typeface="Arial"/>
                <a:cs typeface="Arial"/>
              </a:rPr>
              <a:t>certains </a:t>
            </a:r>
            <a:r>
              <a:rPr sz="1000" spc="-10" dirty="0">
                <a:latin typeface="Arial"/>
                <a:cs typeface="Arial"/>
              </a:rPr>
              <a:t>assurent </a:t>
            </a:r>
            <a:r>
              <a:rPr sz="1000" spc="-15" dirty="0">
                <a:latin typeface="Arial"/>
                <a:cs typeface="Arial"/>
              </a:rPr>
              <a:t>directement des </a:t>
            </a:r>
            <a:r>
              <a:rPr sz="1000" spc="-5" dirty="0">
                <a:latin typeface="Arial"/>
                <a:cs typeface="Arial"/>
              </a:rPr>
              <a:t>missions </a:t>
            </a:r>
            <a:r>
              <a:rPr sz="1000" spc="-15" dirty="0">
                <a:latin typeface="Arial"/>
                <a:cs typeface="Arial"/>
              </a:rPr>
              <a:t>d’entraînement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d’éducation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spc="-25" dirty="0">
                <a:latin typeface="Arial"/>
                <a:cs typeface="Arial"/>
              </a:rPr>
              <a:t>ce </a:t>
            </a:r>
            <a:r>
              <a:rPr sz="1000" spc="-30" dirty="0">
                <a:latin typeface="Arial"/>
                <a:cs typeface="Arial"/>
              </a:rPr>
              <a:t>type 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structure.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706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22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269999" y="0"/>
                </a:moveTo>
                <a:lnTo>
                  <a:pt x="0" y="0"/>
                </a:lnTo>
                <a:lnTo>
                  <a:pt x="0" y="9524"/>
                </a:lnTo>
                <a:lnTo>
                  <a:pt x="269999" y="9524"/>
                </a:lnTo>
                <a:lnTo>
                  <a:pt x="269999" y="0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4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300" y="487413"/>
            <a:ext cx="5104130" cy="779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sanction disciplinaire prise </a:t>
            </a:r>
            <a:r>
              <a:rPr sz="1000" spc="-30" dirty="0">
                <a:latin typeface="Arial"/>
                <a:cs typeface="Arial"/>
              </a:rPr>
              <a:t>en </a:t>
            </a:r>
            <a:r>
              <a:rPr sz="1000" spc="-25" dirty="0">
                <a:latin typeface="Arial"/>
                <a:cs typeface="Arial"/>
              </a:rPr>
              <a:t>application </a:t>
            </a:r>
            <a:r>
              <a:rPr sz="1000" spc="-20" dirty="0">
                <a:latin typeface="Arial"/>
                <a:cs typeface="Arial"/>
              </a:rPr>
              <a:t>des </a:t>
            </a:r>
            <a:r>
              <a:rPr sz="1000" spc="-25" dirty="0">
                <a:latin typeface="Arial"/>
                <a:cs typeface="Arial"/>
              </a:rPr>
              <a:t>principes </a:t>
            </a:r>
            <a:r>
              <a:rPr sz="1000" spc="-20" dirty="0">
                <a:latin typeface="Arial"/>
                <a:cs typeface="Arial"/>
              </a:rPr>
              <a:t>des </a:t>
            </a:r>
            <a:r>
              <a:rPr sz="1000" spc="-10" dirty="0">
                <a:latin typeface="Arial"/>
                <a:cs typeface="Arial"/>
              </a:rPr>
              <a:t>articles </a:t>
            </a:r>
            <a:r>
              <a:rPr sz="1000" spc="30" dirty="0">
                <a:latin typeface="Arial"/>
                <a:cs typeface="Arial"/>
              </a:rPr>
              <a:t>29 </a:t>
            </a:r>
            <a:r>
              <a:rPr sz="1000" dirty="0">
                <a:latin typeface="Arial"/>
                <a:cs typeface="Arial"/>
              </a:rPr>
              <a:t>et </a:t>
            </a:r>
            <a:r>
              <a:rPr sz="1000" spc="30" dirty="0">
                <a:latin typeface="Arial"/>
                <a:cs typeface="Arial"/>
              </a:rPr>
              <a:t>30 </a:t>
            </a:r>
            <a:r>
              <a:rPr sz="1000" spc="-30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la loi </a:t>
            </a:r>
            <a:r>
              <a:rPr sz="1000" spc="-30" dirty="0">
                <a:latin typeface="Arial"/>
                <a:cs typeface="Arial"/>
              </a:rPr>
              <a:t>n°83-  </a:t>
            </a:r>
            <a:r>
              <a:rPr sz="1000" spc="30" dirty="0">
                <a:latin typeface="Arial"/>
                <a:cs typeface="Arial"/>
              </a:rPr>
              <a:t>634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35" dirty="0">
                <a:latin typeface="Arial"/>
                <a:cs typeface="Arial"/>
              </a:rPr>
              <a:t>13 </a:t>
            </a:r>
            <a:r>
              <a:rPr sz="1000" spc="-5" dirty="0">
                <a:latin typeface="Arial"/>
                <a:cs typeface="Arial"/>
              </a:rPr>
              <a:t>juillet </a:t>
            </a:r>
            <a:r>
              <a:rPr sz="1000" spc="30" dirty="0">
                <a:latin typeface="Arial"/>
                <a:cs typeface="Arial"/>
              </a:rPr>
              <a:t>1984 </a:t>
            </a:r>
            <a:r>
              <a:rPr sz="1000" spc="-5" dirty="0">
                <a:latin typeface="Arial"/>
                <a:cs typeface="Arial"/>
              </a:rPr>
              <a:t>portant </a:t>
            </a:r>
            <a:r>
              <a:rPr sz="1000" spc="-10" dirty="0">
                <a:latin typeface="Arial"/>
                <a:cs typeface="Arial"/>
              </a:rPr>
              <a:t>droits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0" dirty="0">
                <a:latin typeface="Arial"/>
                <a:cs typeface="Arial"/>
              </a:rPr>
              <a:t>obligations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20" dirty="0">
                <a:latin typeface="Arial"/>
                <a:cs typeface="Arial"/>
              </a:rPr>
              <a:t>fonctionnaires </a:t>
            </a:r>
            <a:r>
              <a:rPr sz="1000" spc="-10" dirty="0">
                <a:latin typeface="Arial"/>
                <a:cs typeface="Arial"/>
              </a:rPr>
              <a:t>appartient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5" dirty="0">
                <a:latin typeface="Arial"/>
                <a:cs typeface="Arial"/>
              </a:rPr>
              <a:t>l’autorité  </a:t>
            </a:r>
            <a:r>
              <a:rPr sz="1000" spc="-45" dirty="0">
                <a:latin typeface="Arial"/>
                <a:cs typeface="Arial"/>
              </a:rPr>
              <a:t>ayant </a:t>
            </a:r>
            <a:r>
              <a:rPr sz="1000" spc="-10" dirty="0">
                <a:latin typeface="Arial"/>
                <a:cs typeface="Arial"/>
              </a:rPr>
              <a:t>le </a:t>
            </a:r>
            <a:r>
              <a:rPr sz="1000" spc="-35" dirty="0">
                <a:latin typeface="Arial"/>
                <a:cs typeface="Arial"/>
              </a:rPr>
              <a:t>pouvoir </a:t>
            </a:r>
            <a:r>
              <a:rPr sz="1000" spc="-30" dirty="0">
                <a:latin typeface="Arial"/>
                <a:cs typeface="Arial"/>
              </a:rPr>
              <a:t>de </a:t>
            </a:r>
            <a:r>
              <a:rPr sz="1000" spc="-25" dirty="0">
                <a:latin typeface="Arial"/>
                <a:cs typeface="Arial"/>
              </a:rPr>
              <a:t>nomination </a:t>
            </a:r>
            <a:r>
              <a:rPr sz="1000" spc="-30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l’agent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35" dirty="0">
                <a:latin typeface="Arial"/>
                <a:cs typeface="Arial"/>
              </a:rPr>
              <a:t>savoir </a:t>
            </a:r>
            <a:r>
              <a:rPr sz="1000" spc="-10" dirty="0">
                <a:latin typeface="Arial"/>
                <a:cs typeface="Arial"/>
              </a:rPr>
              <a:t>le </a:t>
            </a:r>
            <a:r>
              <a:rPr sz="1000" spc="-25" dirty="0">
                <a:latin typeface="Arial"/>
                <a:cs typeface="Arial"/>
              </a:rPr>
              <a:t>responsable </a:t>
            </a:r>
            <a:r>
              <a:rPr sz="1000" spc="-30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direction </a:t>
            </a:r>
            <a:r>
              <a:rPr sz="1000" spc="-35" dirty="0">
                <a:latin typeface="Arial"/>
                <a:cs typeface="Arial"/>
              </a:rPr>
              <a:t>régionale </a:t>
            </a:r>
            <a:r>
              <a:rPr sz="1000" spc="-30" dirty="0">
                <a:latin typeface="Arial"/>
                <a:cs typeface="Arial"/>
              </a:rPr>
              <a:t>de </a:t>
            </a:r>
            <a:r>
              <a:rPr sz="1000" spc="-20" dirty="0">
                <a:latin typeface="Arial"/>
                <a:cs typeface="Arial"/>
              </a:rPr>
              <a:t>la  </a:t>
            </a:r>
            <a:r>
              <a:rPr sz="1000" spc="-25" dirty="0">
                <a:latin typeface="Arial"/>
                <a:cs typeface="Arial"/>
              </a:rPr>
              <a:t>jeunesse,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sports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et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la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cohésion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sociale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laquelle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il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est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rattaché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la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direction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sports.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spc="-10" dirty="0">
                <a:latin typeface="UnDotum"/>
                <a:cs typeface="UnDotum"/>
              </a:rPr>
              <a:t>Hypothèse</a:t>
            </a:r>
            <a:r>
              <a:rPr sz="1000" b="1" spc="-55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2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: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l’éducateur/entraîneur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est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un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enseignant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de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l’Éducation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nationale</a:t>
            </a:r>
            <a:endParaRPr sz="1000">
              <a:latin typeface="UnDotum"/>
              <a:cs typeface="UnDotum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Lorsqu’il </a:t>
            </a:r>
            <a:r>
              <a:rPr sz="1000" spc="10" dirty="0">
                <a:latin typeface="Arial"/>
                <a:cs typeface="Arial"/>
              </a:rPr>
              <a:t>s’agit </a:t>
            </a:r>
            <a:r>
              <a:rPr sz="1000" dirty="0">
                <a:latin typeface="Arial"/>
                <a:cs typeface="Arial"/>
              </a:rPr>
              <a:t>d’un </a:t>
            </a:r>
            <a:r>
              <a:rPr sz="1000" spc="-15" dirty="0">
                <a:latin typeface="Arial"/>
                <a:cs typeface="Arial"/>
              </a:rPr>
              <a:t>personnel </a:t>
            </a:r>
            <a:r>
              <a:rPr sz="1000" spc="-25" dirty="0">
                <a:latin typeface="Arial"/>
                <a:cs typeface="Arial"/>
              </a:rPr>
              <a:t>Éducation </a:t>
            </a:r>
            <a:r>
              <a:rPr sz="1000" spc="-5" dirty="0">
                <a:latin typeface="Arial"/>
                <a:cs typeface="Arial"/>
              </a:rPr>
              <a:t>nationale, </a:t>
            </a:r>
            <a:r>
              <a:rPr sz="1000" spc="15" dirty="0">
                <a:latin typeface="Arial"/>
                <a:cs typeface="Arial"/>
              </a:rPr>
              <a:t>c’est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rectorat qui </a:t>
            </a:r>
            <a:r>
              <a:rPr sz="1000" spc="10" dirty="0">
                <a:latin typeface="Arial"/>
                <a:cs typeface="Arial"/>
              </a:rPr>
              <a:t>est </a:t>
            </a:r>
            <a:r>
              <a:rPr sz="1000" spc="-10" dirty="0">
                <a:latin typeface="Arial"/>
                <a:cs typeface="Arial"/>
              </a:rPr>
              <a:t>compétent dès  </a:t>
            </a:r>
            <a:r>
              <a:rPr sz="1000" spc="-5" dirty="0">
                <a:latin typeface="Arial"/>
                <a:cs typeface="Arial"/>
              </a:rPr>
              <a:t>lors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qu’il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été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saisi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par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responsable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l’établissement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sportif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placé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sous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tutelle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l’État  </a:t>
            </a:r>
            <a:r>
              <a:rPr sz="1000" spc="-45" dirty="0">
                <a:latin typeface="Arial"/>
                <a:cs typeface="Arial"/>
              </a:rPr>
              <a:t>(cREPS…).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spc="-10" dirty="0">
                <a:latin typeface="UnDotum"/>
                <a:cs typeface="UnDotum"/>
              </a:rPr>
              <a:t>Hypothèse</a:t>
            </a:r>
            <a:r>
              <a:rPr sz="1000" b="1" spc="-55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3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: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l’éducateur/entraîneur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est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un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conseiller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technique</a:t>
            </a:r>
            <a:r>
              <a:rPr sz="1000" b="1" spc="-5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fédéral</a:t>
            </a:r>
            <a:endParaRPr sz="1000">
              <a:latin typeface="UnDotum"/>
              <a:cs typeface="UnDotum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spc="25" dirty="0">
                <a:latin typeface="Arial"/>
                <a:cs typeface="Arial"/>
              </a:rPr>
              <a:t>cette </a:t>
            </a:r>
            <a:r>
              <a:rPr sz="1000" spc="-25" dirty="0">
                <a:latin typeface="Arial"/>
                <a:cs typeface="Arial"/>
              </a:rPr>
              <a:t>hypothèse </a:t>
            </a:r>
            <a:r>
              <a:rPr sz="1000" spc="-15" dirty="0">
                <a:latin typeface="Arial"/>
                <a:cs typeface="Arial"/>
              </a:rPr>
              <a:t>existe lorsque </a:t>
            </a:r>
            <a:r>
              <a:rPr sz="1000" spc="-5" dirty="0">
                <a:latin typeface="Arial"/>
                <a:cs typeface="Arial"/>
              </a:rPr>
              <a:t>cet </a:t>
            </a:r>
            <a:r>
              <a:rPr sz="1000" spc="-25" dirty="0">
                <a:latin typeface="Arial"/>
                <a:cs typeface="Arial"/>
              </a:rPr>
              <a:t>entraîneur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15" dirty="0">
                <a:latin typeface="Arial"/>
                <a:cs typeface="Arial"/>
              </a:rPr>
              <a:t>directement rattaché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204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ligue </a:t>
            </a:r>
            <a:r>
              <a:rPr sz="1000" spc="-10" dirty="0">
                <a:latin typeface="Arial"/>
                <a:cs typeface="Arial"/>
              </a:rPr>
              <a:t>sportive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20" dirty="0">
                <a:latin typeface="Arial"/>
                <a:cs typeface="Arial"/>
              </a:rPr>
              <a:t>à 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fédération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discipline sportive </a:t>
            </a:r>
            <a:r>
              <a:rPr sz="1000" spc="5" dirty="0">
                <a:latin typeface="Arial"/>
                <a:cs typeface="Arial"/>
              </a:rPr>
              <a:t>qu’il est </a:t>
            </a:r>
            <a:r>
              <a:rPr sz="1000" spc="-35" dirty="0">
                <a:latin typeface="Arial"/>
                <a:cs typeface="Arial"/>
              </a:rPr>
              <a:t>chargé </a:t>
            </a:r>
            <a:r>
              <a:rPr sz="1000" spc="-25" dirty="0">
                <a:latin typeface="Arial"/>
                <a:cs typeface="Arial"/>
              </a:rPr>
              <a:t>d’encadrer. </a:t>
            </a:r>
            <a:r>
              <a:rPr sz="1000" spc="-15" dirty="0">
                <a:latin typeface="Arial"/>
                <a:cs typeface="Arial"/>
              </a:rPr>
              <a:t>L’éducateur/entraîneur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spc="-10" dirty="0">
                <a:latin typeface="Arial"/>
                <a:cs typeface="Arial"/>
              </a:rPr>
              <a:t>le  </a:t>
            </a:r>
            <a:r>
              <a:rPr sz="1000" spc="10" dirty="0">
                <a:latin typeface="Arial"/>
                <a:cs typeface="Arial"/>
              </a:rPr>
              <a:t>statut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salarié.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</a:pPr>
            <a:r>
              <a:rPr sz="1000" spc="40" dirty="0">
                <a:latin typeface="Arial"/>
                <a:cs typeface="Arial"/>
              </a:rPr>
              <a:t>c’est </a:t>
            </a:r>
            <a:r>
              <a:rPr sz="1000" spc="-20" dirty="0">
                <a:latin typeface="Arial"/>
                <a:cs typeface="Arial"/>
              </a:rPr>
              <a:t>l’employeur </a:t>
            </a:r>
            <a:r>
              <a:rPr sz="1000" spc="-15" dirty="0">
                <a:latin typeface="Arial"/>
                <a:cs typeface="Arial"/>
              </a:rPr>
              <a:t>qui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15" dirty="0">
                <a:latin typeface="Arial"/>
                <a:cs typeface="Arial"/>
              </a:rPr>
              <a:t>compétent dès </a:t>
            </a:r>
            <a:r>
              <a:rPr sz="1000" spc="-5" dirty="0">
                <a:latin typeface="Arial"/>
                <a:cs typeface="Arial"/>
              </a:rPr>
              <a:t>lors </a:t>
            </a:r>
            <a:r>
              <a:rPr sz="1000" spc="-25" dirty="0">
                <a:latin typeface="Arial"/>
                <a:cs typeface="Arial"/>
              </a:rPr>
              <a:t>que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5" dirty="0">
                <a:latin typeface="Arial"/>
                <a:cs typeface="Arial"/>
              </a:rPr>
              <a:t>faits </a:t>
            </a:r>
            <a:r>
              <a:rPr sz="1000" spc="-5" dirty="0">
                <a:latin typeface="Arial"/>
                <a:cs typeface="Arial"/>
              </a:rPr>
              <a:t>lui </a:t>
            </a:r>
            <a:r>
              <a:rPr sz="1000" dirty="0">
                <a:latin typeface="Arial"/>
                <a:cs typeface="Arial"/>
              </a:rPr>
              <a:t>sont </a:t>
            </a:r>
            <a:r>
              <a:rPr sz="1000" spc="-10" dirty="0">
                <a:latin typeface="Arial"/>
                <a:cs typeface="Arial"/>
              </a:rPr>
              <a:t>remontés, </a:t>
            </a:r>
            <a:r>
              <a:rPr sz="1000" spc="-80" dirty="0">
                <a:latin typeface="Arial"/>
                <a:cs typeface="Arial"/>
              </a:rPr>
              <a:t>y </a:t>
            </a:r>
            <a:r>
              <a:rPr sz="1000" spc="-15" dirty="0">
                <a:latin typeface="Arial"/>
                <a:cs typeface="Arial"/>
              </a:rPr>
              <a:t>compris </a:t>
            </a:r>
            <a:r>
              <a:rPr sz="1000" spc="10" dirty="0">
                <a:latin typeface="Arial"/>
                <a:cs typeface="Arial"/>
              </a:rPr>
              <a:t>si </a:t>
            </a:r>
            <a:r>
              <a:rPr sz="1000" spc="-5" dirty="0">
                <a:latin typeface="Arial"/>
                <a:cs typeface="Arial"/>
              </a:rPr>
              <a:t>les  </a:t>
            </a:r>
            <a:r>
              <a:rPr sz="1000" spc="-15" dirty="0">
                <a:latin typeface="Arial"/>
                <a:cs typeface="Arial"/>
              </a:rPr>
              <a:t>agissements </a:t>
            </a:r>
            <a:r>
              <a:rPr sz="1000" dirty="0">
                <a:latin typeface="Arial"/>
                <a:cs typeface="Arial"/>
              </a:rPr>
              <a:t>sont </a:t>
            </a:r>
            <a:r>
              <a:rPr sz="1000" spc="-15" dirty="0">
                <a:latin typeface="Arial"/>
                <a:cs typeface="Arial"/>
              </a:rPr>
              <a:t>commis </a:t>
            </a:r>
            <a:r>
              <a:rPr sz="1000" spc="-25" dirty="0">
                <a:latin typeface="Arial"/>
                <a:cs typeface="Arial"/>
              </a:rPr>
              <a:t>au </a:t>
            </a:r>
            <a:r>
              <a:rPr sz="1000" spc="-10" dirty="0">
                <a:latin typeface="Arial"/>
                <a:cs typeface="Arial"/>
              </a:rPr>
              <a:t>sein </a:t>
            </a:r>
            <a:r>
              <a:rPr sz="1000" spc="-5" dirty="0">
                <a:latin typeface="Arial"/>
                <a:cs typeface="Arial"/>
              </a:rPr>
              <a:t>d’un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établissement.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6985" algn="just">
              <a:lnSpc>
                <a:spcPct val="100000"/>
              </a:lnSpc>
            </a:pPr>
            <a:r>
              <a:rPr sz="1000" spc="-20" dirty="0">
                <a:latin typeface="Arial"/>
                <a:cs typeface="Arial"/>
              </a:rPr>
              <a:t>Enfin, </a:t>
            </a:r>
            <a:r>
              <a:rPr sz="1000" spc="15" dirty="0">
                <a:latin typeface="Arial"/>
                <a:cs typeface="Arial"/>
              </a:rPr>
              <a:t>il </a:t>
            </a:r>
            <a:r>
              <a:rPr sz="1000" spc="-20" dirty="0">
                <a:latin typeface="Arial"/>
                <a:cs typeface="Arial"/>
              </a:rPr>
              <a:t>conviendra de </a:t>
            </a:r>
            <a:r>
              <a:rPr sz="1000" spc="-10" dirty="0">
                <a:latin typeface="Arial"/>
                <a:cs typeface="Arial"/>
              </a:rPr>
              <a:t>signaler </a:t>
            </a:r>
            <a:r>
              <a:rPr sz="1000" spc="-5" dirty="0">
                <a:latin typeface="Arial"/>
                <a:cs typeface="Arial"/>
              </a:rPr>
              <a:t>l’événement </a:t>
            </a:r>
            <a:r>
              <a:rPr sz="1000" spc="-10" dirty="0">
                <a:latin typeface="Arial"/>
                <a:cs typeface="Arial"/>
              </a:rPr>
              <a:t>auprès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DDcS/PP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dirty="0">
                <a:latin typeface="Arial"/>
                <a:cs typeface="Arial"/>
              </a:rPr>
              <a:t>lieu </a:t>
            </a:r>
            <a:r>
              <a:rPr sz="1000" spc="-10" dirty="0">
                <a:latin typeface="Arial"/>
                <a:cs typeface="Arial"/>
              </a:rPr>
              <a:t>d’exercice </a:t>
            </a:r>
            <a:r>
              <a:rPr sz="1000" spc="-20" dirty="0">
                <a:latin typeface="Arial"/>
                <a:cs typeface="Arial"/>
              </a:rPr>
              <a:t>de  </a:t>
            </a:r>
            <a:r>
              <a:rPr sz="1000" spc="5" dirty="0">
                <a:latin typeface="Arial"/>
                <a:cs typeface="Arial"/>
              </a:rPr>
              <a:t>l’éducateur/entraîneur </a:t>
            </a:r>
            <a:r>
              <a:rPr sz="1000" spc="-5" dirty="0">
                <a:latin typeface="Arial"/>
                <a:cs typeface="Arial"/>
              </a:rPr>
              <a:t>qui </a:t>
            </a:r>
            <a:r>
              <a:rPr sz="1000" spc="-15" dirty="0">
                <a:latin typeface="Arial"/>
                <a:cs typeface="Arial"/>
              </a:rPr>
              <a:t>pourra </a:t>
            </a:r>
            <a:r>
              <a:rPr sz="1000" dirty="0">
                <a:latin typeface="Arial"/>
                <a:cs typeface="Arial"/>
              </a:rPr>
              <a:t>mettre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-35" dirty="0">
                <a:latin typeface="Arial"/>
                <a:cs typeface="Arial"/>
              </a:rPr>
              <a:t>œuvre </a:t>
            </a:r>
            <a:r>
              <a:rPr sz="1000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procédure </a:t>
            </a:r>
            <a:r>
              <a:rPr sz="1000" spc="-5" dirty="0">
                <a:latin typeface="Arial"/>
                <a:cs typeface="Arial"/>
              </a:rPr>
              <a:t>décrite </a:t>
            </a:r>
            <a:r>
              <a:rPr sz="1000" spc="-10" dirty="0">
                <a:latin typeface="Arial"/>
                <a:cs typeface="Arial"/>
              </a:rPr>
              <a:t>dans </a:t>
            </a:r>
            <a:r>
              <a:rPr sz="1000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fiche </a:t>
            </a:r>
            <a:r>
              <a:rPr sz="1000" spc="40" dirty="0">
                <a:latin typeface="Arial"/>
                <a:cs typeface="Arial"/>
              </a:rPr>
              <a:t>5 </a:t>
            </a:r>
            <a:r>
              <a:rPr sz="1000" spc="10" dirty="0">
                <a:latin typeface="Arial"/>
                <a:cs typeface="Arial"/>
              </a:rPr>
              <a:t>et  </a:t>
            </a:r>
            <a:r>
              <a:rPr sz="1000" spc="-20" dirty="0">
                <a:latin typeface="Arial"/>
                <a:cs typeface="Arial"/>
              </a:rPr>
              <a:t>auprès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15" dirty="0">
                <a:latin typeface="Arial"/>
                <a:cs typeface="Arial"/>
              </a:rPr>
              <a:t>directeur </a:t>
            </a:r>
            <a:r>
              <a:rPr sz="1000" spc="-20" dirty="0">
                <a:latin typeface="Arial"/>
                <a:cs typeface="Arial"/>
              </a:rPr>
              <a:t>technique </a:t>
            </a:r>
            <a:r>
              <a:rPr sz="1000" spc="-10" dirty="0">
                <a:latin typeface="Arial"/>
                <a:cs typeface="Arial"/>
              </a:rPr>
              <a:t>national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fédération qui </a:t>
            </a:r>
            <a:r>
              <a:rPr sz="1000" spc="-25" dirty="0">
                <a:latin typeface="Arial"/>
                <a:cs typeface="Arial"/>
              </a:rPr>
              <a:t>encadre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discipline </a:t>
            </a:r>
            <a:r>
              <a:rPr sz="1000" spc="-25" dirty="0">
                <a:latin typeface="Arial"/>
                <a:cs typeface="Arial"/>
              </a:rPr>
              <a:t>organisée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par 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structure </a:t>
            </a:r>
            <a:r>
              <a:rPr sz="1000" spc="-15" dirty="0">
                <a:latin typeface="Arial"/>
                <a:cs typeface="Arial"/>
              </a:rPr>
              <a:t>accueillie </a:t>
            </a:r>
            <a:r>
              <a:rPr sz="1000" spc="-25" dirty="0">
                <a:latin typeface="Arial"/>
                <a:cs typeface="Arial"/>
              </a:rPr>
              <a:t>au </a:t>
            </a:r>
            <a:r>
              <a:rPr sz="1000" spc="-10" dirty="0">
                <a:latin typeface="Arial"/>
                <a:cs typeface="Arial"/>
              </a:rPr>
              <a:t>sein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l’établissement.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7620">
              <a:lnSpc>
                <a:spcPct val="100000"/>
              </a:lnSpc>
            </a:pPr>
            <a:r>
              <a:rPr sz="1000" b="1" dirty="0">
                <a:latin typeface="UnDotum"/>
                <a:cs typeface="UnDotum"/>
              </a:rPr>
              <a:t>Deuxième cas : si les faits sont commis par un éducateur </a:t>
            </a:r>
            <a:r>
              <a:rPr sz="1000" b="1" spc="5" dirty="0">
                <a:latin typeface="UnDotum"/>
                <a:cs typeface="UnDotum"/>
              </a:rPr>
              <a:t>sportif </a:t>
            </a:r>
            <a:r>
              <a:rPr sz="1000" b="1" dirty="0">
                <a:latin typeface="UnDotum"/>
                <a:cs typeface="UnDotum"/>
              </a:rPr>
              <a:t>contractuel salarié de  </a:t>
            </a:r>
            <a:r>
              <a:rPr sz="1000" b="1" spc="-10" dirty="0">
                <a:latin typeface="UnDotum"/>
                <a:cs typeface="UnDotum"/>
              </a:rPr>
              <a:t>l’établissement</a:t>
            </a:r>
            <a:endParaRPr sz="1000">
              <a:latin typeface="UnDotum"/>
              <a:cs typeface="UnDotum"/>
            </a:endParaRPr>
          </a:p>
          <a:p>
            <a:pPr>
              <a:lnSpc>
                <a:spcPct val="100000"/>
              </a:lnSpc>
            </a:pPr>
            <a:endParaRPr sz="700">
              <a:latin typeface="UnDotum"/>
              <a:cs typeface="UnDotum"/>
            </a:endParaRPr>
          </a:p>
          <a:p>
            <a:pPr marL="12700" marR="8890" algn="just">
              <a:lnSpc>
                <a:spcPct val="100000"/>
              </a:lnSpc>
            </a:pPr>
            <a:r>
              <a:rPr sz="1000" spc="-40" dirty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sanction disciplinaire appartient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5" dirty="0">
                <a:latin typeface="Arial"/>
                <a:cs typeface="Arial"/>
              </a:rPr>
              <a:t>l’autorité </a:t>
            </a:r>
            <a:r>
              <a:rPr sz="1000" spc="-35" dirty="0">
                <a:latin typeface="Arial"/>
                <a:cs typeface="Arial"/>
              </a:rPr>
              <a:t>ayant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5" dirty="0">
                <a:latin typeface="Arial"/>
                <a:cs typeface="Arial"/>
              </a:rPr>
              <a:t>pouvoir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nomination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l’agent </a:t>
            </a:r>
            <a:r>
              <a:rPr sz="1000" spc="-20" dirty="0">
                <a:latin typeface="Arial"/>
                <a:cs typeface="Arial"/>
              </a:rPr>
              <a:t>à  </a:t>
            </a:r>
            <a:r>
              <a:rPr sz="1000" spc="-30" dirty="0">
                <a:latin typeface="Arial"/>
                <a:cs typeface="Arial"/>
              </a:rPr>
              <a:t>savoir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responsable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l’établissement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14" dirty="0">
                <a:latin typeface="Arial"/>
                <a:cs typeface="Arial"/>
              </a:rPr>
              <a:t>(INSEP,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cREPS…)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fera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sur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motif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non-respect 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engagement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contractuel,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selon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règles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fonction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publique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applicables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aux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agents  </a:t>
            </a:r>
            <a:r>
              <a:rPr sz="1000" spc="-10" dirty="0">
                <a:latin typeface="Arial"/>
                <a:cs typeface="Arial"/>
              </a:rPr>
              <a:t>contractuels.</a:t>
            </a:r>
            <a:endParaRPr sz="1000">
              <a:latin typeface="Arial"/>
              <a:cs typeface="Arial"/>
            </a:endParaRPr>
          </a:p>
          <a:p>
            <a:pPr marL="12700" marR="6350" algn="just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Il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conviendra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signaler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l’événement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auprès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DDcS/PP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lieu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d’exercice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l’éducateur/  </a:t>
            </a:r>
            <a:r>
              <a:rPr sz="1000" spc="-25" dirty="0">
                <a:latin typeface="Arial"/>
                <a:cs typeface="Arial"/>
              </a:rPr>
              <a:t>entraîneur </a:t>
            </a:r>
            <a:r>
              <a:rPr sz="1000" spc="-15" dirty="0">
                <a:latin typeface="Arial"/>
                <a:cs typeface="Arial"/>
              </a:rPr>
              <a:t>qui </a:t>
            </a:r>
            <a:r>
              <a:rPr sz="1000" spc="-25" dirty="0">
                <a:latin typeface="Arial"/>
                <a:cs typeface="Arial"/>
              </a:rPr>
              <a:t>pourra </a:t>
            </a:r>
            <a:r>
              <a:rPr sz="1000" spc="-5" dirty="0">
                <a:latin typeface="Arial"/>
                <a:cs typeface="Arial"/>
              </a:rPr>
              <a:t>mettre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45" dirty="0">
                <a:latin typeface="Arial"/>
                <a:cs typeface="Arial"/>
              </a:rPr>
              <a:t>œuvre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5" dirty="0">
                <a:latin typeface="Arial"/>
                <a:cs typeface="Arial"/>
              </a:rPr>
              <a:t>procédure </a:t>
            </a:r>
            <a:r>
              <a:rPr sz="1000" spc="-15" dirty="0">
                <a:latin typeface="Arial"/>
                <a:cs typeface="Arial"/>
              </a:rPr>
              <a:t>décrite dans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fiche</a:t>
            </a:r>
            <a:r>
              <a:rPr sz="1000" spc="-14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5.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b="1" spc="-15" dirty="0">
                <a:latin typeface="UnDotum"/>
                <a:cs typeface="UnDotum"/>
              </a:rPr>
              <a:t>Troisième </a:t>
            </a:r>
            <a:r>
              <a:rPr sz="1000" b="1" spc="-5" dirty="0">
                <a:latin typeface="UnDotum"/>
                <a:cs typeface="UnDotum"/>
              </a:rPr>
              <a:t>cas </a:t>
            </a:r>
            <a:r>
              <a:rPr sz="1000" b="1" dirty="0">
                <a:latin typeface="UnDotum"/>
                <a:cs typeface="UnDotum"/>
              </a:rPr>
              <a:t>: </a:t>
            </a:r>
            <a:r>
              <a:rPr sz="1000" b="1" spc="-5" dirty="0">
                <a:latin typeface="UnDotum"/>
                <a:cs typeface="UnDotum"/>
              </a:rPr>
              <a:t>si les faits sont commis par un autre membre du personnel de la structure  </a:t>
            </a:r>
            <a:r>
              <a:rPr sz="1000" b="1" spc="-10" dirty="0">
                <a:latin typeface="UnDotum"/>
                <a:cs typeface="UnDotum"/>
              </a:rPr>
              <a:t>(titulaire/contractuel)</a:t>
            </a:r>
            <a:endParaRPr sz="1000">
              <a:latin typeface="UnDotum"/>
              <a:cs typeface="UnDotum"/>
            </a:endParaRPr>
          </a:p>
          <a:p>
            <a:pPr>
              <a:lnSpc>
                <a:spcPct val="100000"/>
              </a:lnSpc>
            </a:pPr>
            <a:endParaRPr sz="700">
              <a:latin typeface="UnDotum"/>
              <a:cs typeface="UnDotum"/>
            </a:endParaRPr>
          </a:p>
          <a:p>
            <a:pPr marL="12700" marR="7620" algn="just">
              <a:lnSpc>
                <a:spcPct val="100000"/>
              </a:lnSpc>
            </a:pPr>
            <a:r>
              <a:rPr sz="1000" spc="-40" dirty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sanction disciplinaire,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-10" dirty="0">
                <a:latin typeface="Arial"/>
                <a:cs typeface="Arial"/>
              </a:rPr>
              <a:t>application des principes des </a:t>
            </a:r>
            <a:r>
              <a:rPr sz="1000" spc="5" dirty="0">
                <a:latin typeface="Arial"/>
                <a:cs typeface="Arial"/>
              </a:rPr>
              <a:t>articles </a:t>
            </a:r>
            <a:r>
              <a:rPr sz="1000" spc="40" dirty="0">
                <a:latin typeface="Arial"/>
                <a:cs typeface="Arial"/>
              </a:rPr>
              <a:t>29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40" dirty="0">
                <a:latin typeface="Arial"/>
                <a:cs typeface="Arial"/>
              </a:rPr>
              <a:t>30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dirty="0">
                <a:latin typeface="Arial"/>
                <a:cs typeface="Arial"/>
              </a:rPr>
              <a:t>loi </a:t>
            </a:r>
            <a:r>
              <a:rPr sz="1000" spc="-15" dirty="0">
                <a:latin typeface="Arial"/>
                <a:cs typeface="Arial"/>
              </a:rPr>
              <a:t>n°83-  </a:t>
            </a:r>
            <a:r>
              <a:rPr sz="1000" spc="35" dirty="0">
                <a:latin typeface="Arial"/>
                <a:cs typeface="Arial"/>
              </a:rPr>
              <a:t>634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35" dirty="0">
                <a:latin typeface="Arial"/>
                <a:cs typeface="Arial"/>
              </a:rPr>
              <a:t>13 </a:t>
            </a:r>
            <a:r>
              <a:rPr sz="1000" dirty="0">
                <a:latin typeface="Arial"/>
                <a:cs typeface="Arial"/>
              </a:rPr>
              <a:t>juillet </a:t>
            </a:r>
            <a:r>
              <a:rPr sz="1000" spc="35" dirty="0">
                <a:latin typeface="Arial"/>
                <a:cs typeface="Arial"/>
              </a:rPr>
              <a:t>1984 </a:t>
            </a:r>
            <a:r>
              <a:rPr sz="1000" spc="-5" dirty="0">
                <a:latin typeface="Arial"/>
                <a:cs typeface="Arial"/>
              </a:rPr>
              <a:t>portant droits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5" dirty="0">
                <a:latin typeface="Arial"/>
                <a:cs typeface="Arial"/>
              </a:rPr>
              <a:t>obligations des </a:t>
            </a:r>
            <a:r>
              <a:rPr sz="1000" spc="-10" dirty="0">
                <a:latin typeface="Arial"/>
                <a:cs typeface="Arial"/>
              </a:rPr>
              <a:t>fonctionnaires, </a:t>
            </a:r>
            <a:r>
              <a:rPr sz="1000" spc="-5" dirty="0">
                <a:latin typeface="Arial"/>
                <a:cs typeface="Arial"/>
              </a:rPr>
              <a:t>appartient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1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l’autorité  </a:t>
            </a:r>
            <a:r>
              <a:rPr sz="1000" spc="-35" dirty="0">
                <a:latin typeface="Arial"/>
                <a:cs typeface="Arial"/>
              </a:rPr>
              <a:t>ayant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5" dirty="0">
                <a:latin typeface="Arial"/>
                <a:cs typeface="Arial"/>
              </a:rPr>
              <a:t>pouvoir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nomination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l’agent </a:t>
            </a:r>
            <a:r>
              <a:rPr sz="1000" spc="-20" dirty="0">
                <a:latin typeface="Arial"/>
                <a:cs typeface="Arial"/>
              </a:rPr>
              <a:t>à savoir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5" dirty="0">
                <a:latin typeface="Arial"/>
                <a:cs typeface="Arial"/>
              </a:rPr>
              <a:t>responsable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l’établissement </a:t>
            </a:r>
            <a:r>
              <a:rPr sz="1000" spc="-105" dirty="0">
                <a:latin typeface="Arial"/>
                <a:cs typeface="Arial"/>
              </a:rPr>
              <a:t>(INSEP,  </a:t>
            </a:r>
            <a:r>
              <a:rPr sz="1000" spc="-45" dirty="0">
                <a:latin typeface="Arial"/>
                <a:cs typeface="Arial"/>
              </a:rPr>
              <a:t>cREPS…).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6985">
              <a:lnSpc>
                <a:spcPct val="100000"/>
              </a:lnSpc>
            </a:pPr>
            <a:r>
              <a:rPr sz="1000" b="1" spc="-5" dirty="0">
                <a:latin typeface="UnDotum"/>
                <a:cs typeface="UnDotum"/>
              </a:rPr>
              <a:t>Quatrième cas </a:t>
            </a:r>
            <a:r>
              <a:rPr sz="1000" b="1" dirty="0">
                <a:latin typeface="UnDotum"/>
                <a:cs typeface="UnDotum"/>
              </a:rPr>
              <a:t>: </a:t>
            </a:r>
            <a:r>
              <a:rPr sz="1000" b="1" spc="-5" dirty="0">
                <a:latin typeface="UnDotum"/>
                <a:cs typeface="UnDotum"/>
              </a:rPr>
              <a:t>si les faits sont commis par des résidents de la structure, </a:t>
            </a:r>
            <a:r>
              <a:rPr sz="1000" b="1" dirty="0">
                <a:latin typeface="UnDotum"/>
                <a:cs typeface="UnDotum"/>
              </a:rPr>
              <a:t>y </a:t>
            </a:r>
            <a:r>
              <a:rPr sz="1000" b="1" spc="-5" dirty="0">
                <a:latin typeface="UnDotum"/>
                <a:cs typeface="UnDotum"/>
              </a:rPr>
              <a:t>compris des  </a:t>
            </a:r>
            <a:r>
              <a:rPr sz="1000" b="1" spc="-10" dirty="0">
                <a:latin typeface="UnDotum"/>
                <a:cs typeface="UnDotum"/>
              </a:rPr>
              <a:t>mineurs</a:t>
            </a:r>
            <a:endParaRPr sz="1000">
              <a:latin typeface="UnDotum"/>
              <a:cs typeface="UnDotum"/>
            </a:endParaRPr>
          </a:p>
          <a:p>
            <a:pPr>
              <a:lnSpc>
                <a:spcPct val="100000"/>
              </a:lnSpc>
            </a:pPr>
            <a:endParaRPr sz="700">
              <a:latin typeface="UnDotum"/>
              <a:cs typeface="UnDotum"/>
            </a:endParaRPr>
          </a:p>
          <a:p>
            <a:pPr marL="12700" marR="6350" algn="just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Les </a:t>
            </a:r>
            <a:r>
              <a:rPr sz="1000" spc="-20" dirty="0">
                <a:latin typeface="Arial"/>
                <a:cs typeface="Arial"/>
              </a:rPr>
              <a:t>procédures peuvent </a:t>
            </a:r>
            <a:r>
              <a:rPr sz="1000" spc="-5" dirty="0">
                <a:latin typeface="Arial"/>
                <a:cs typeface="Arial"/>
              </a:rPr>
              <a:t>être </a:t>
            </a:r>
            <a:r>
              <a:rPr sz="1000" spc="-15" dirty="0">
                <a:latin typeface="Arial"/>
                <a:cs typeface="Arial"/>
              </a:rPr>
              <a:t>enclenchées </a:t>
            </a:r>
            <a:r>
              <a:rPr sz="1000" spc="-10" dirty="0">
                <a:latin typeface="Arial"/>
                <a:cs typeface="Arial"/>
              </a:rPr>
              <a:t>selon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même logique que </a:t>
            </a:r>
            <a:r>
              <a:rPr sz="1000" spc="-10" dirty="0">
                <a:latin typeface="Arial"/>
                <a:cs typeface="Arial"/>
              </a:rPr>
              <a:t>celle décrite </a:t>
            </a:r>
            <a:r>
              <a:rPr sz="1000" spc="-35" dirty="0">
                <a:latin typeface="Arial"/>
                <a:cs typeface="Arial"/>
              </a:rPr>
              <a:t>ci-avant  </a:t>
            </a:r>
            <a:r>
              <a:rPr sz="1000" spc="-10" dirty="0">
                <a:latin typeface="Arial"/>
                <a:cs typeface="Arial"/>
              </a:rPr>
              <a:t>(mesures </a:t>
            </a:r>
            <a:r>
              <a:rPr sz="1000" spc="-5" dirty="0">
                <a:latin typeface="Arial"/>
                <a:cs typeface="Arial"/>
              </a:rPr>
              <a:t>conservatoires </a:t>
            </a:r>
            <a:r>
              <a:rPr sz="1000" dirty="0">
                <a:latin typeface="Arial"/>
                <a:cs typeface="Arial"/>
              </a:rPr>
              <a:t>puis </a:t>
            </a:r>
            <a:r>
              <a:rPr sz="1000" spc="-20" dirty="0">
                <a:latin typeface="Arial"/>
                <a:cs typeface="Arial"/>
              </a:rPr>
              <a:t>procédure </a:t>
            </a:r>
            <a:r>
              <a:rPr sz="1000" spc="-5" dirty="0">
                <a:latin typeface="Arial"/>
                <a:cs typeface="Arial"/>
              </a:rPr>
              <a:t>disciplinaire) </a:t>
            </a:r>
            <a:r>
              <a:rPr sz="1000" spc="-20" dirty="0">
                <a:latin typeface="Arial"/>
                <a:cs typeface="Arial"/>
              </a:rPr>
              <a:t>que </a:t>
            </a:r>
            <a:r>
              <a:rPr sz="1000" spc="5" dirty="0">
                <a:latin typeface="Arial"/>
                <a:cs typeface="Arial"/>
              </a:rPr>
              <a:t>les </a:t>
            </a:r>
            <a:r>
              <a:rPr sz="1000" spc="-5" dirty="0">
                <a:latin typeface="Arial"/>
                <a:cs typeface="Arial"/>
              </a:rPr>
              <a:t>auteurs </a:t>
            </a:r>
            <a:r>
              <a:rPr sz="1000" spc="5" dirty="0">
                <a:latin typeface="Arial"/>
                <a:cs typeface="Arial"/>
              </a:rPr>
              <a:t>soient </a:t>
            </a:r>
            <a:r>
              <a:rPr sz="1000" spc="-10" dirty="0">
                <a:latin typeface="Arial"/>
                <a:cs typeface="Arial"/>
              </a:rPr>
              <a:t>majeurs </a:t>
            </a:r>
            <a:r>
              <a:rPr sz="1000" spc="-20" dirty="0">
                <a:latin typeface="Arial"/>
                <a:cs typeface="Arial"/>
              </a:rPr>
              <a:t>ou  </a:t>
            </a:r>
            <a:r>
              <a:rPr sz="1000" spc="-15" dirty="0">
                <a:latin typeface="Arial"/>
                <a:cs typeface="Arial"/>
              </a:rPr>
              <a:t>mineurs.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La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procédure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disciplinaire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fera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en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application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règlement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intérieur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structure.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responsable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-10" dirty="0">
                <a:latin typeface="Arial"/>
                <a:cs typeface="Arial"/>
              </a:rPr>
              <a:t>peut ensuite </a:t>
            </a:r>
            <a:r>
              <a:rPr sz="1000" spc="-25" dirty="0">
                <a:latin typeface="Arial"/>
                <a:cs typeface="Arial"/>
              </a:rPr>
              <a:t>prendre </a:t>
            </a:r>
            <a:r>
              <a:rPr sz="1000" spc="-20" dirty="0">
                <a:latin typeface="Arial"/>
                <a:cs typeface="Arial"/>
              </a:rPr>
              <a:t>rapidement </a:t>
            </a:r>
            <a:r>
              <a:rPr sz="1000" spc="-25" dirty="0">
                <a:latin typeface="Arial"/>
                <a:cs typeface="Arial"/>
              </a:rPr>
              <a:t>une </a:t>
            </a:r>
            <a:r>
              <a:rPr sz="1000" spc="-20" dirty="0">
                <a:latin typeface="Arial"/>
                <a:cs typeface="Arial"/>
              </a:rPr>
              <a:t>mesure </a:t>
            </a:r>
            <a:r>
              <a:rPr sz="1000" spc="-15" dirty="0">
                <a:latin typeface="Arial"/>
                <a:cs typeface="Arial"/>
              </a:rPr>
              <a:t>d’exclusion 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l’auteur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5" dirty="0">
                <a:latin typeface="Arial"/>
                <a:cs typeface="Arial"/>
              </a:rPr>
              <a:t>faits </a:t>
            </a:r>
            <a:r>
              <a:rPr sz="1000" spc="-25" dirty="0">
                <a:latin typeface="Arial"/>
                <a:cs typeface="Arial"/>
              </a:rPr>
              <a:t>pour </a:t>
            </a:r>
            <a:r>
              <a:rPr sz="1000" spc="-20" dirty="0">
                <a:latin typeface="Arial"/>
                <a:cs typeface="Arial"/>
              </a:rPr>
              <a:t>garantir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sécurité </a:t>
            </a:r>
            <a:r>
              <a:rPr sz="1000" spc="-30" dirty="0">
                <a:latin typeface="Arial"/>
                <a:cs typeface="Arial"/>
              </a:rPr>
              <a:t>physique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0" dirty="0">
                <a:latin typeface="Arial"/>
                <a:cs typeface="Arial"/>
              </a:rPr>
              <a:t>morale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victime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20" dirty="0">
                <a:latin typeface="Arial"/>
                <a:cs typeface="Arial"/>
              </a:rPr>
              <a:t>usagers 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l’établissement.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302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23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002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0" y="9524"/>
                </a:moveTo>
                <a:lnTo>
                  <a:pt x="270001" y="9524"/>
                </a:lnTo>
                <a:lnTo>
                  <a:pt x="270001" y="0"/>
                </a:lnTo>
                <a:lnTo>
                  <a:pt x="0" y="0"/>
                </a:lnTo>
                <a:lnTo>
                  <a:pt x="0" y="9524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301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172" y="471461"/>
            <a:ext cx="5104765" cy="3187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D- La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procédure</a:t>
            </a:r>
            <a:r>
              <a:rPr sz="1400" b="1" spc="-19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pénale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4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déclenchement </a:t>
            </a:r>
            <a:r>
              <a:rPr sz="1000" spc="-10" dirty="0">
                <a:latin typeface="Arial"/>
                <a:cs typeface="Arial"/>
              </a:rPr>
              <a:t>d’une </a:t>
            </a:r>
            <a:r>
              <a:rPr sz="1000" spc="-25" dirty="0">
                <a:latin typeface="Arial"/>
                <a:cs typeface="Arial"/>
              </a:rPr>
              <a:t>procédure </a:t>
            </a:r>
            <a:r>
              <a:rPr sz="1000" spc="-20" dirty="0">
                <a:latin typeface="Arial"/>
                <a:cs typeface="Arial"/>
              </a:rPr>
              <a:t>pénale </a:t>
            </a:r>
            <a:r>
              <a:rPr sz="1000" spc="-10" dirty="0">
                <a:latin typeface="Arial"/>
                <a:cs typeface="Arial"/>
              </a:rPr>
              <a:t>peut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0" dirty="0">
                <a:latin typeface="Arial"/>
                <a:cs typeface="Arial"/>
              </a:rPr>
              <a:t>faire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dirty="0">
                <a:latin typeface="Arial"/>
                <a:cs typeface="Arial"/>
              </a:rPr>
              <a:t>l’initiative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00355" marR="10795" indent="-107950">
              <a:lnSpc>
                <a:spcPct val="100000"/>
              </a:lnSpc>
              <a:spcBef>
                <a:spcPts val="280"/>
              </a:spcBef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responsable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l’établissement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auprès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procureur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République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sur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fondement  de </a:t>
            </a:r>
            <a:r>
              <a:rPr sz="1000" spc="5" dirty="0">
                <a:latin typeface="Arial"/>
                <a:cs typeface="Arial"/>
              </a:rPr>
              <a:t>l’article </a:t>
            </a:r>
            <a:r>
              <a:rPr sz="1000" spc="35" dirty="0">
                <a:latin typeface="Arial"/>
                <a:cs typeface="Arial"/>
              </a:rPr>
              <a:t>40 </a:t>
            </a:r>
            <a:r>
              <a:rPr sz="1000" spc="-15" dirty="0">
                <a:latin typeface="Arial"/>
                <a:cs typeface="Arial"/>
              </a:rPr>
              <a:t>alinéa </a:t>
            </a:r>
            <a:r>
              <a:rPr sz="1000" spc="40" dirty="0">
                <a:latin typeface="Arial"/>
                <a:cs typeface="Arial"/>
              </a:rPr>
              <a:t>2</a:t>
            </a:r>
            <a:r>
              <a:rPr sz="1000" spc="-19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 code de procédure </a:t>
            </a:r>
            <a:r>
              <a:rPr sz="1000" spc="-20" dirty="0">
                <a:latin typeface="Arial"/>
                <a:cs typeface="Arial"/>
              </a:rPr>
              <a:t>pénale (déontologie </a:t>
            </a:r>
            <a:r>
              <a:rPr sz="1000" spc="-15" dirty="0">
                <a:latin typeface="Arial"/>
                <a:cs typeface="Arial"/>
              </a:rPr>
              <a:t>professionnelle)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marR="5080" indent="-107950">
              <a:lnSpc>
                <a:spcPct val="100000"/>
              </a:lnSpc>
              <a:spcBef>
                <a:spcPts val="285"/>
              </a:spcBef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20" dirty="0">
                <a:latin typeface="Arial"/>
                <a:cs typeface="Arial"/>
              </a:rPr>
              <a:t>responsable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structure </a:t>
            </a:r>
            <a:r>
              <a:rPr sz="1000" spc="-15" dirty="0">
                <a:latin typeface="Arial"/>
                <a:cs typeface="Arial"/>
              </a:rPr>
              <a:t>d’entraînement accueillie </a:t>
            </a:r>
            <a:r>
              <a:rPr sz="1000" spc="-25" dirty="0">
                <a:latin typeface="Arial"/>
                <a:cs typeface="Arial"/>
              </a:rPr>
              <a:t>au </a:t>
            </a:r>
            <a:r>
              <a:rPr sz="1000" spc="-10" dirty="0">
                <a:latin typeface="Arial"/>
                <a:cs typeface="Arial"/>
              </a:rPr>
              <a:t>sein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l’établissement </a:t>
            </a:r>
            <a:r>
              <a:rPr sz="1000" spc="-30" dirty="0">
                <a:latin typeface="Arial"/>
                <a:cs typeface="Arial"/>
              </a:rPr>
              <a:t>par 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5" dirty="0">
                <a:latin typeface="Arial"/>
                <a:cs typeface="Arial"/>
              </a:rPr>
              <a:t>dépôt </a:t>
            </a:r>
            <a:r>
              <a:rPr sz="1000" spc="-10" dirty="0">
                <a:latin typeface="Arial"/>
                <a:cs typeface="Arial"/>
              </a:rPr>
              <a:t>d’une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plainte;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0"/>
              </a:spcBef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victime </a:t>
            </a:r>
            <a:r>
              <a:rPr sz="1000" spc="-30" dirty="0">
                <a:latin typeface="Arial"/>
                <a:cs typeface="Arial"/>
              </a:rPr>
              <a:t>elle-même </a:t>
            </a:r>
            <a:r>
              <a:rPr sz="1000" spc="-25" dirty="0">
                <a:latin typeface="Arial"/>
                <a:cs typeface="Arial"/>
              </a:rPr>
              <a:t>ou de </a:t>
            </a:r>
            <a:r>
              <a:rPr sz="1000" spc="-15" dirty="0">
                <a:latin typeface="Arial"/>
                <a:cs typeface="Arial"/>
              </a:rPr>
              <a:t>son représentant </a:t>
            </a:r>
            <a:r>
              <a:rPr sz="1000" spc="-20" dirty="0">
                <a:latin typeface="Arial"/>
                <a:cs typeface="Arial"/>
              </a:rPr>
              <a:t>légal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5" dirty="0">
                <a:latin typeface="Arial"/>
                <a:cs typeface="Arial"/>
              </a:rPr>
              <a:t>dépôt </a:t>
            </a:r>
            <a:r>
              <a:rPr sz="1000" spc="-10" dirty="0">
                <a:latin typeface="Arial"/>
                <a:cs typeface="Arial"/>
              </a:rPr>
              <a:t>d’une plainte</a:t>
            </a:r>
            <a:r>
              <a:rPr sz="1000" spc="-15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5"/>
              </a:spcBef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l’agent habilité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assermenté.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3335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cela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renvoie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aussi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notion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constitution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partie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civile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l’établissement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complément  ou en </a:t>
            </a:r>
            <a:r>
              <a:rPr sz="1000" spc="-10" dirty="0">
                <a:latin typeface="Arial"/>
                <a:cs typeface="Arial"/>
              </a:rPr>
              <a:t>lieu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0" dirty="0">
                <a:latin typeface="Arial"/>
                <a:cs typeface="Arial"/>
              </a:rPr>
              <a:t>place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victime.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6985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Si </a:t>
            </a:r>
            <a:r>
              <a:rPr sz="1000" spc="5" dirty="0">
                <a:latin typeface="Arial"/>
                <a:cs typeface="Arial"/>
              </a:rPr>
              <a:t>l’auteur </a:t>
            </a:r>
            <a:r>
              <a:rPr sz="1000" spc="-5" dirty="0">
                <a:latin typeface="Arial"/>
                <a:cs typeface="Arial"/>
              </a:rPr>
              <a:t>des </a:t>
            </a:r>
            <a:r>
              <a:rPr sz="1000" spc="15" dirty="0">
                <a:latin typeface="Arial"/>
                <a:cs typeface="Arial"/>
              </a:rPr>
              <a:t>faits est </a:t>
            </a:r>
            <a:r>
              <a:rPr sz="1000" spc="-20" dirty="0">
                <a:latin typeface="Arial"/>
                <a:cs typeface="Arial"/>
              </a:rPr>
              <a:t>un mineur, </a:t>
            </a:r>
            <a:r>
              <a:rPr sz="1000" spc="5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conséquences </a:t>
            </a:r>
            <a:r>
              <a:rPr sz="1000" spc="-10" dirty="0">
                <a:latin typeface="Arial"/>
                <a:cs typeface="Arial"/>
              </a:rPr>
              <a:t>pénales </a:t>
            </a:r>
            <a:r>
              <a:rPr sz="1000" dirty="0">
                <a:latin typeface="Arial"/>
                <a:cs typeface="Arial"/>
              </a:rPr>
              <a:t>se feront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-5" dirty="0">
                <a:latin typeface="Arial"/>
                <a:cs typeface="Arial"/>
              </a:rPr>
              <a:t>application </a:t>
            </a:r>
            <a:r>
              <a:rPr sz="1000" spc="-20" dirty="0">
                <a:latin typeface="Arial"/>
                <a:cs typeface="Arial"/>
              </a:rPr>
              <a:t>de  </a:t>
            </a:r>
            <a:r>
              <a:rPr sz="1000" spc="-15" dirty="0">
                <a:latin typeface="Arial"/>
                <a:cs typeface="Arial"/>
              </a:rPr>
              <a:t>l’ordonnance </a:t>
            </a:r>
            <a:r>
              <a:rPr sz="1000" dirty="0">
                <a:latin typeface="Arial"/>
                <a:cs typeface="Arial"/>
              </a:rPr>
              <a:t>n°45-174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40" dirty="0">
                <a:latin typeface="Arial"/>
                <a:cs typeface="Arial"/>
              </a:rPr>
              <a:t>2 </a:t>
            </a:r>
            <a:r>
              <a:rPr sz="1000" spc="-25" dirty="0">
                <a:latin typeface="Arial"/>
                <a:cs typeface="Arial"/>
              </a:rPr>
              <a:t>février </a:t>
            </a:r>
            <a:r>
              <a:rPr sz="1000" spc="35" dirty="0">
                <a:latin typeface="Arial"/>
                <a:cs typeface="Arial"/>
              </a:rPr>
              <a:t>1945</a:t>
            </a:r>
            <a:r>
              <a:rPr sz="1000" spc="-19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relative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0" dirty="0">
                <a:latin typeface="Arial"/>
                <a:cs typeface="Arial"/>
              </a:rPr>
              <a:t>l’enfance </a:t>
            </a:r>
            <a:r>
              <a:rPr sz="1000" spc="-15" dirty="0">
                <a:latin typeface="Arial"/>
                <a:cs typeface="Arial"/>
              </a:rPr>
              <a:t>délinquante.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spc="-15" dirty="0">
                <a:latin typeface="UnDotum"/>
                <a:cs typeface="UnDotum"/>
              </a:rPr>
              <a:t>Pour</a:t>
            </a:r>
            <a:r>
              <a:rPr sz="1000" b="1" spc="-55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en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savoir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plus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sur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la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responsabilité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pénale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des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mineurs</a:t>
            </a:r>
            <a:endParaRPr sz="1000">
              <a:latin typeface="UnDotum"/>
              <a:cs typeface="UnDotum"/>
            </a:endParaRPr>
          </a:p>
          <a:p>
            <a:pPr marL="12700" marR="431800">
              <a:lnSpc>
                <a:spcPct val="100000"/>
              </a:lnSpc>
            </a:pPr>
            <a:r>
              <a:rPr sz="1000" spc="-55" dirty="0">
                <a:latin typeface="Arial"/>
                <a:cs typeface="Arial"/>
              </a:rPr>
              <a:t>Vous </a:t>
            </a:r>
            <a:r>
              <a:rPr sz="1000" spc="-45" dirty="0">
                <a:latin typeface="Arial"/>
                <a:cs typeface="Arial"/>
              </a:rPr>
              <a:t>pouvez </a:t>
            </a:r>
            <a:r>
              <a:rPr sz="1000" spc="-15" dirty="0">
                <a:latin typeface="Arial"/>
                <a:cs typeface="Arial"/>
              </a:rPr>
              <a:t>consulter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5" dirty="0">
                <a:latin typeface="Arial"/>
                <a:cs typeface="Arial"/>
              </a:rPr>
              <a:t>site </a:t>
            </a:r>
            <a:r>
              <a:rPr sz="1000" spc="-25" dirty="0">
                <a:latin typeface="Arial"/>
                <a:cs typeface="Arial"/>
              </a:rPr>
              <a:t>Service </a:t>
            </a:r>
            <a:r>
              <a:rPr sz="1000" spc="-20" dirty="0">
                <a:latin typeface="Arial"/>
                <a:cs typeface="Arial"/>
              </a:rPr>
              <a:t>Public.fr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plus particulièrement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lien </a:t>
            </a:r>
            <a:r>
              <a:rPr sz="1000" spc="-15" dirty="0">
                <a:latin typeface="Arial"/>
                <a:cs typeface="Arial"/>
              </a:rPr>
              <a:t>suivant </a:t>
            </a:r>
            <a:r>
              <a:rPr sz="1000" spc="20" dirty="0">
                <a:latin typeface="Arial"/>
                <a:cs typeface="Arial"/>
              </a:rPr>
              <a:t>:  </a:t>
            </a:r>
            <a:r>
              <a:rPr sz="1000" u="sng" spc="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2"/>
              </a:rPr>
              <a:t>https://www.service-public.fr/particuliers/vosdroits/F1837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706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24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269999" y="0"/>
                </a:moveTo>
                <a:lnTo>
                  <a:pt x="0" y="0"/>
                </a:lnTo>
                <a:lnTo>
                  <a:pt x="0" y="9524"/>
                </a:lnTo>
                <a:lnTo>
                  <a:pt x="269999" y="9524"/>
                </a:lnTo>
                <a:lnTo>
                  <a:pt x="269999" y="0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4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000" y="1358214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5999" y="0"/>
                </a:lnTo>
              </a:path>
            </a:pathLst>
          </a:custGeom>
          <a:ln w="9525">
            <a:solidFill>
              <a:srgbClr val="1770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7300" y="455510"/>
            <a:ext cx="49568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5960" marR="261620" indent="-683895">
              <a:lnSpc>
                <a:spcPct val="100000"/>
              </a:lnSpc>
              <a:spcBef>
                <a:spcPts val="100"/>
              </a:spcBef>
            </a:pPr>
            <a:r>
              <a:rPr sz="1400" spc="-55" dirty="0">
                <a:solidFill>
                  <a:srgbClr val="598396"/>
                </a:solidFill>
                <a:latin typeface="Arial"/>
                <a:cs typeface="Arial"/>
              </a:rPr>
              <a:t>Fiche</a:t>
            </a:r>
            <a:r>
              <a:rPr sz="1400" spc="-4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400" spc="60" dirty="0">
                <a:solidFill>
                  <a:srgbClr val="598396"/>
                </a:solidFill>
                <a:latin typeface="Arial"/>
                <a:cs typeface="Arial"/>
              </a:rPr>
              <a:t>7</a:t>
            </a:r>
            <a:r>
              <a:rPr sz="1400" spc="-40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400" spc="-160" dirty="0">
                <a:solidFill>
                  <a:srgbClr val="598396"/>
                </a:solidFill>
                <a:latin typeface="Arial"/>
                <a:cs typeface="Arial"/>
              </a:rPr>
              <a:t>-</a:t>
            </a:r>
            <a:r>
              <a:rPr sz="1400" spc="-4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Un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cas</a:t>
            </a:r>
            <a:r>
              <a:rPr sz="1800" b="1" spc="-9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de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violence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sexuelle</a:t>
            </a:r>
            <a:r>
              <a:rPr sz="1800" b="1" spc="-9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est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commis 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dans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le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cadre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d’activités</a:t>
            </a:r>
            <a:r>
              <a:rPr sz="1800" b="1" spc="-33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5" dirty="0">
                <a:solidFill>
                  <a:srgbClr val="1770B8"/>
                </a:solidFill>
                <a:latin typeface="UnDotum"/>
                <a:cs typeface="UnDotum"/>
              </a:rPr>
              <a:t>relevant</a:t>
            </a:r>
            <a:endParaRPr sz="1800">
              <a:latin typeface="UnDotum"/>
              <a:cs typeface="UnDotum"/>
            </a:endParaRPr>
          </a:p>
          <a:p>
            <a:pPr marL="695960">
              <a:lnSpc>
                <a:spcPct val="100000"/>
              </a:lnSpc>
            </a:pP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d’une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fédération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0" dirty="0">
                <a:solidFill>
                  <a:srgbClr val="1770B8"/>
                </a:solidFill>
                <a:latin typeface="UnDotum"/>
                <a:cs typeface="UnDotum"/>
              </a:rPr>
              <a:t>sportive</a:t>
            </a:r>
            <a:r>
              <a:rPr sz="1800" b="1" spc="-9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dirty="0">
                <a:solidFill>
                  <a:srgbClr val="1770B8"/>
                </a:solidFill>
                <a:latin typeface="UnDotum"/>
                <a:cs typeface="UnDotum"/>
              </a:rPr>
              <a:t>: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1770B8"/>
                </a:solidFill>
                <a:latin typeface="UnDotum"/>
                <a:cs typeface="UnDotum"/>
              </a:rPr>
              <a:t>comment</a:t>
            </a:r>
            <a:r>
              <a:rPr sz="1800" b="1" spc="-95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spc="-15" dirty="0">
                <a:solidFill>
                  <a:srgbClr val="1770B8"/>
                </a:solidFill>
                <a:latin typeface="UnDotum"/>
                <a:cs typeface="UnDotum"/>
              </a:rPr>
              <a:t>agir</a:t>
            </a:r>
            <a:r>
              <a:rPr sz="1800" b="1" spc="-90" dirty="0">
                <a:solidFill>
                  <a:srgbClr val="1770B8"/>
                </a:solidFill>
                <a:latin typeface="UnDotum"/>
                <a:cs typeface="UnDotum"/>
              </a:rPr>
              <a:t> </a:t>
            </a:r>
            <a:r>
              <a:rPr sz="1800" b="1" dirty="0">
                <a:solidFill>
                  <a:srgbClr val="1770B8"/>
                </a:solidFill>
                <a:latin typeface="UnDotum"/>
                <a:cs typeface="UnDotum"/>
              </a:rPr>
              <a:t>?</a:t>
            </a:r>
            <a:endParaRPr sz="1800">
              <a:latin typeface="UnDotum"/>
              <a:cs typeface="UnDotum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40000" y="3966972"/>
            <a:ext cx="5082540" cy="3795395"/>
            <a:chOff x="540000" y="3966972"/>
            <a:chExt cx="5082540" cy="3795395"/>
          </a:xfrm>
        </p:grpSpPr>
        <p:sp>
          <p:nvSpPr>
            <p:cNvPr id="8" name="object 8"/>
            <p:cNvSpPr/>
            <p:nvPr/>
          </p:nvSpPr>
          <p:spPr>
            <a:xfrm>
              <a:off x="540000" y="3970147"/>
              <a:ext cx="5082540" cy="0"/>
            </a:xfrm>
            <a:custGeom>
              <a:avLst/>
              <a:gdLst/>
              <a:ahLst/>
              <a:cxnLst/>
              <a:rect l="l" t="t" r="r" b="b"/>
              <a:pathLst>
                <a:path w="5082540">
                  <a:moveTo>
                    <a:pt x="0" y="0"/>
                  </a:moveTo>
                  <a:lnTo>
                    <a:pt x="5082349" y="0"/>
                  </a:lnTo>
                </a:path>
              </a:pathLst>
            </a:custGeom>
            <a:ln w="6350">
              <a:solidFill>
                <a:srgbClr val="1770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43175" y="3973328"/>
              <a:ext cx="0" cy="3782695"/>
            </a:xfrm>
            <a:custGeom>
              <a:avLst/>
              <a:gdLst/>
              <a:ahLst/>
              <a:cxnLst/>
              <a:rect l="l" t="t" r="r" b="b"/>
              <a:pathLst>
                <a:path h="3782695">
                  <a:moveTo>
                    <a:pt x="0" y="378221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770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19178" y="3973328"/>
              <a:ext cx="0" cy="3782695"/>
            </a:xfrm>
            <a:custGeom>
              <a:avLst/>
              <a:gdLst/>
              <a:ahLst/>
              <a:cxnLst/>
              <a:rect l="l" t="t" r="r" b="b"/>
              <a:pathLst>
                <a:path h="3782695">
                  <a:moveTo>
                    <a:pt x="0" y="378221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1770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0000" y="7758715"/>
              <a:ext cx="5082540" cy="0"/>
            </a:xfrm>
            <a:custGeom>
              <a:avLst/>
              <a:gdLst/>
              <a:ahLst/>
              <a:cxnLst/>
              <a:rect l="l" t="t" r="r" b="b"/>
              <a:pathLst>
                <a:path w="5082540">
                  <a:moveTo>
                    <a:pt x="0" y="0"/>
                  </a:moveTo>
                  <a:lnTo>
                    <a:pt x="5082349" y="0"/>
                  </a:lnTo>
                </a:path>
              </a:pathLst>
            </a:custGeom>
            <a:ln w="6350">
              <a:solidFill>
                <a:srgbClr val="1770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27300" y="1618157"/>
            <a:ext cx="5104130" cy="6104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présente </a:t>
            </a:r>
            <a:r>
              <a:rPr sz="1000" spc="-15" dirty="0">
                <a:latin typeface="Arial"/>
                <a:cs typeface="Arial"/>
              </a:rPr>
              <a:t>fiche vise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cas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violences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nature sexuelle </a:t>
            </a:r>
            <a:r>
              <a:rPr sz="1000" spc="-10" dirty="0">
                <a:latin typeface="Arial"/>
                <a:cs typeface="Arial"/>
              </a:rPr>
              <a:t>qui pourraient </a:t>
            </a:r>
            <a:r>
              <a:rPr sz="1000" spc="-5" dirty="0">
                <a:latin typeface="Arial"/>
                <a:cs typeface="Arial"/>
              </a:rPr>
              <a:t>être </a:t>
            </a:r>
            <a:r>
              <a:rPr sz="1000" spc="-10" dirty="0">
                <a:latin typeface="Arial"/>
                <a:cs typeface="Arial"/>
              </a:rPr>
              <a:t>commises  </a:t>
            </a:r>
            <a:r>
              <a:rPr sz="1000" spc="-20" dirty="0">
                <a:latin typeface="Arial"/>
                <a:cs typeface="Arial"/>
              </a:rPr>
              <a:t>par un </a:t>
            </a:r>
            <a:r>
              <a:rPr sz="1000" spc="-15" dirty="0">
                <a:latin typeface="Arial"/>
                <a:cs typeface="Arial"/>
              </a:rPr>
              <a:t>éducateur </a:t>
            </a:r>
            <a:r>
              <a:rPr sz="1000" spc="-20" dirty="0">
                <a:latin typeface="Arial"/>
                <a:cs typeface="Arial"/>
              </a:rPr>
              <a:t>ou entraîneur </a:t>
            </a:r>
            <a:r>
              <a:rPr sz="1000" spc="10" dirty="0">
                <a:latin typeface="Arial"/>
                <a:cs typeface="Arial"/>
              </a:rPr>
              <a:t>sportif </a:t>
            </a:r>
            <a:r>
              <a:rPr sz="1000" spc="-20" dirty="0">
                <a:latin typeface="Arial"/>
                <a:cs typeface="Arial"/>
              </a:rPr>
              <a:t>rémunéré par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fédération </a:t>
            </a:r>
            <a:r>
              <a:rPr sz="1000" spc="-20" dirty="0">
                <a:latin typeface="Arial"/>
                <a:cs typeface="Arial"/>
              </a:rPr>
              <a:t>ou </a:t>
            </a:r>
            <a:r>
              <a:rPr sz="1000" dirty="0">
                <a:latin typeface="Arial"/>
                <a:cs typeface="Arial"/>
              </a:rPr>
              <a:t>ses </a:t>
            </a:r>
            <a:r>
              <a:rPr sz="1000" spc="-10" dirty="0">
                <a:latin typeface="Arial"/>
                <a:cs typeface="Arial"/>
              </a:rPr>
              <a:t>ligues </a:t>
            </a:r>
            <a:r>
              <a:rPr sz="1000" spc="-45" dirty="0">
                <a:latin typeface="Arial"/>
                <a:cs typeface="Arial"/>
              </a:rPr>
              <a:t>(A), </a:t>
            </a:r>
            <a:r>
              <a:rPr sz="1000" spc="-20" dirty="0">
                <a:latin typeface="Arial"/>
                <a:cs typeface="Arial"/>
              </a:rPr>
              <a:t>par </a:t>
            </a:r>
            <a:r>
              <a:rPr sz="1000" spc="-25" dirty="0">
                <a:latin typeface="Arial"/>
                <a:cs typeface="Arial"/>
              </a:rPr>
              <a:t>un  </a:t>
            </a:r>
            <a:r>
              <a:rPr sz="1000" spc="-20" dirty="0">
                <a:latin typeface="Arial"/>
                <a:cs typeface="Arial"/>
              </a:rPr>
              <a:t>éducateur </a:t>
            </a:r>
            <a:r>
              <a:rPr sz="1000" spc="-25" dirty="0">
                <a:latin typeface="Arial"/>
                <a:cs typeface="Arial"/>
              </a:rPr>
              <a:t>ou entraîneur </a:t>
            </a:r>
            <a:r>
              <a:rPr sz="1000" spc="5" dirty="0">
                <a:latin typeface="Arial"/>
                <a:cs typeface="Arial"/>
              </a:rPr>
              <a:t>sportif </a:t>
            </a:r>
            <a:r>
              <a:rPr sz="1000" spc="-25" dirty="0">
                <a:latin typeface="Arial"/>
                <a:cs typeface="Arial"/>
              </a:rPr>
              <a:t>rémunéré par un </a:t>
            </a:r>
            <a:r>
              <a:rPr sz="1000" spc="-20" dirty="0">
                <a:latin typeface="Arial"/>
                <a:cs typeface="Arial"/>
              </a:rPr>
              <a:t>club </a:t>
            </a:r>
            <a:r>
              <a:rPr sz="1000" spc="-5" dirty="0">
                <a:latin typeface="Arial"/>
                <a:cs typeface="Arial"/>
              </a:rPr>
              <a:t>affilié </a:t>
            </a:r>
            <a:r>
              <a:rPr sz="1000" spc="-45" dirty="0">
                <a:latin typeface="Arial"/>
                <a:cs typeface="Arial"/>
              </a:rPr>
              <a:t>(B) </a:t>
            </a:r>
            <a:r>
              <a:rPr sz="1000" spc="-25" dirty="0">
                <a:latin typeface="Arial"/>
                <a:cs typeface="Arial"/>
              </a:rPr>
              <a:t>ou par un </a:t>
            </a:r>
            <a:r>
              <a:rPr sz="1000" spc="5" dirty="0">
                <a:latin typeface="Arial"/>
                <a:cs typeface="Arial"/>
              </a:rPr>
              <a:t>sportif</a:t>
            </a:r>
            <a:r>
              <a:rPr sz="1000" spc="-19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évoluant </a:t>
            </a:r>
            <a:r>
              <a:rPr sz="1000" spc="-20" dirty="0">
                <a:latin typeface="Arial"/>
                <a:cs typeface="Arial"/>
              </a:rPr>
              <a:t>dans  </a:t>
            </a:r>
            <a:r>
              <a:rPr sz="1000" spc="-25" dirty="0">
                <a:latin typeface="Arial"/>
                <a:cs typeface="Arial"/>
              </a:rPr>
              <a:t>un </a:t>
            </a:r>
            <a:r>
              <a:rPr sz="1000" spc="-20" dirty="0">
                <a:latin typeface="Arial"/>
                <a:cs typeface="Arial"/>
              </a:rPr>
              <a:t>club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(c).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212090" marR="165735" indent="-200025">
              <a:lnSpc>
                <a:spcPct val="100000"/>
              </a:lnSpc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A-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20" dirty="0">
                <a:solidFill>
                  <a:srgbClr val="598396"/>
                </a:solidFill>
                <a:latin typeface="UnDotum"/>
                <a:cs typeface="UnDotum"/>
              </a:rPr>
              <a:t>Pour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les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éducateurs/entraîneurs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rémunérés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par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la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fédération  </a:t>
            </a:r>
            <a:r>
              <a:rPr sz="1400" b="1" spc="-5" dirty="0">
                <a:solidFill>
                  <a:srgbClr val="598396"/>
                </a:solidFill>
                <a:latin typeface="UnDotum"/>
                <a:cs typeface="UnDotum"/>
              </a:rPr>
              <a:t>sportive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ou ses</a:t>
            </a:r>
            <a:r>
              <a:rPr sz="1400" b="1" spc="-20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ligues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950">
              <a:latin typeface="UnDotum"/>
              <a:cs typeface="UnDotum"/>
            </a:endParaRPr>
          </a:p>
          <a:p>
            <a:pPr marL="12700" marR="5715" algn="just">
              <a:lnSpc>
                <a:spcPct val="100000"/>
              </a:lnSpc>
            </a:pPr>
            <a:r>
              <a:rPr sz="1000" spc="-20" dirty="0">
                <a:latin typeface="Arial"/>
                <a:cs typeface="Arial"/>
              </a:rPr>
              <a:t>Lorsqu’un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type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est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commis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par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éducateur/entraîneur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rémunéré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par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une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fédération  </a:t>
            </a:r>
            <a:r>
              <a:rPr sz="1000" spc="-10" dirty="0">
                <a:latin typeface="Arial"/>
                <a:cs typeface="Arial"/>
              </a:rPr>
              <a:t>sportive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dirty="0">
                <a:latin typeface="Arial"/>
                <a:cs typeface="Arial"/>
              </a:rPr>
              <a:t>ses </a:t>
            </a:r>
            <a:r>
              <a:rPr sz="1000" spc="-15" dirty="0">
                <a:latin typeface="Arial"/>
                <a:cs typeface="Arial"/>
              </a:rPr>
              <a:t>ligues, </a:t>
            </a:r>
            <a:r>
              <a:rPr sz="1000" spc="10" dirty="0">
                <a:latin typeface="Arial"/>
                <a:cs typeface="Arial"/>
              </a:rPr>
              <a:t>il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15" dirty="0">
                <a:latin typeface="Arial"/>
                <a:cs typeface="Arial"/>
              </a:rPr>
              <a:t>primordial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20" dirty="0">
                <a:latin typeface="Arial"/>
                <a:cs typeface="Arial"/>
              </a:rPr>
              <a:t>référer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20" dirty="0">
                <a:latin typeface="Arial"/>
                <a:cs typeface="Arial"/>
              </a:rPr>
              <a:t>premier </a:t>
            </a:r>
            <a:r>
              <a:rPr sz="1000" spc="-10" dirty="0">
                <a:latin typeface="Arial"/>
                <a:cs typeface="Arial"/>
              </a:rPr>
              <a:t>lieu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5" dirty="0">
                <a:latin typeface="Arial"/>
                <a:cs typeface="Arial"/>
              </a:rPr>
              <a:t>son </a:t>
            </a:r>
            <a:r>
              <a:rPr sz="1000" spc="-10" dirty="0">
                <a:latin typeface="Arial"/>
                <a:cs typeface="Arial"/>
              </a:rPr>
              <a:t>contrat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travail.  </a:t>
            </a:r>
            <a:r>
              <a:rPr sz="1000" spc="45" dirty="0">
                <a:latin typeface="Arial"/>
                <a:cs typeface="Arial"/>
              </a:rPr>
              <a:t>ce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comportement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pourra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justifier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rupture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contrat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travail,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surtout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si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dernier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prévoit  </a:t>
            </a:r>
            <a:r>
              <a:rPr sz="1000" spc="-15" dirty="0">
                <a:latin typeface="Arial"/>
                <a:cs typeface="Arial"/>
              </a:rPr>
              <a:t>explicitement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clauses</a:t>
            </a:r>
            <a:r>
              <a:rPr sz="1000" b="1" spc="-4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imposant</a:t>
            </a:r>
            <a:r>
              <a:rPr sz="1000" b="1" spc="-45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à</a:t>
            </a:r>
            <a:r>
              <a:rPr sz="1000" b="1" spc="-4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l’éducateur/entraîneur</a:t>
            </a:r>
            <a:r>
              <a:rPr sz="1000" b="1" spc="-4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une</a:t>
            </a:r>
            <a:r>
              <a:rPr sz="1000" b="1" spc="-4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attitude</a:t>
            </a:r>
            <a:r>
              <a:rPr sz="1000" b="1" spc="-4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irréprochable</a:t>
            </a:r>
            <a:r>
              <a:rPr sz="1000" spc="-10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Arial"/>
              <a:cs typeface="Arial"/>
            </a:endParaRPr>
          </a:p>
          <a:p>
            <a:pPr marL="87630" marR="76200">
              <a:lnSpc>
                <a:spcPct val="100000"/>
              </a:lnSpc>
              <a:spcBef>
                <a:spcPts val="5"/>
              </a:spcBef>
            </a:pPr>
            <a:r>
              <a:rPr sz="900" b="1" dirty="0">
                <a:latin typeface="UnDotum"/>
                <a:cs typeface="UnDotum"/>
              </a:rPr>
              <a:t>Illustration n°1 : </a:t>
            </a:r>
            <a:r>
              <a:rPr sz="900" spc="-15" dirty="0">
                <a:latin typeface="Arial"/>
                <a:cs typeface="Arial"/>
              </a:rPr>
              <a:t>exemples de </a:t>
            </a:r>
            <a:r>
              <a:rPr sz="900" spc="-5" dirty="0">
                <a:latin typeface="Arial"/>
                <a:cs typeface="Arial"/>
              </a:rPr>
              <a:t>clauses contractuelles </a:t>
            </a:r>
            <a:r>
              <a:rPr sz="900" spc="-25" dirty="0">
                <a:latin typeface="Arial"/>
                <a:cs typeface="Arial"/>
              </a:rPr>
              <a:t>prévoyant </a:t>
            </a:r>
            <a:r>
              <a:rPr sz="900" spc="-5" dirty="0">
                <a:latin typeface="Arial"/>
                <a:cs typeface="Arial"/>
              </a:rPr>
              <a:t>explicitement </a:t>
            </a:r>
            <a:r>
              <a:rPr sz="900" spc="-15" dirty="0">
                <a:latin typeface="Arial"/>
                <a:cs typeface="Arial"/>
              </a:rPr>
              <a:t>un </a:t>
            </a:r>
            <a:r>
              <a:rPr sz="900" spc="-5" dirty="0">
                <a:latin typeface="Arial"/>
                <a:cs typeface="Arial"/>
              </a:rPr>
              <a:t>comportement  </a:t>
            </a:r>
            <a:r>
              <a:rPr sz="900" spc="-20" dirty="0">
                <a:latin typeface="Arial"/>
                <a:cs typeface="Arial"/>
              </a:rPr>
              <a:t>irréprochable de </a:t>
            </a:r>
            <a:r>
              <a:rPr sz="900" spc="-5" dirty="0">
                <a:latin typeface="Arial"/>
                <a:cs typeface="Arial"/>
              </a:rPr>
              <a:t>la </a:t>
            </a:r>
            <a:r>
              <a:rPr sz="900" dirty="0">
                <a:latin typeface="Arial"/>
                <a:cs typeface="Arial"/>
              </a:rPr>
              <a:t>part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5" dirty="0">
                <a:latin typeface="Arial"/>
                <a:cs typeface="Arial"/>
              </a:rPr>
              <a:t>l’éducateur/entraîneur </a:t>
            </a:r>
            <a:r>
              <a:rPr sz="900" spc="5" dirty="0">
                <a:latin typeface="Arial"/>
                <a:cs typeface="Arial"/>
              </a:rPr>
              <a:t>sportif</a:t>
            </a:r>
            <a:r>
              <a:rPr sz="900" spc="-11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recruté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Arial"/>
              <a:cs typeface="Arial"/>
            </a:endParaRPr>
          </a:p>
          <a:p>
            <a:pPr marL="87630">
              <a:lnSpc>
                <a:spcPct val="100000"/>
              </a:lnSpc>
              <a:spcBef>
                <a:spcPts val="5"/>
              </a:spcBef>
            </a:pPr>
            <a:r>
              <a:rPr sz="900" b="1" spc="-15" dirty="0">
                <a:latin typeface="UnDotum"/>
                <a:cs typeface="UnDotum"/>
              </a:rPr>
              <a:t>Valeurs </a:t>
            </a:r>
            <a:r>
              <a:rPr sz="900" b="1" spc="-5" dirty="0">
                <a:latin typeface="UnDotum"/>
                <a:cs typeface="UnDotum"/>
              </a:rPr>
              <a:t>sportives et</a:t>
            </a:r>
            <a:r>
              <a:rPr sz="900" b="1" spc="-120" dirty="0">
                <a:latin typeface="UnDotum"/>
                <a:cs typeface="UnDotum"/>
              </a:rPr>
              <a:t> </a:t>
            </a:r>
            <a:r>
              <a:rPr sz="900" b="1" spc="-10" dirty="0">
                <a:latin typeface="UnDotum"/>
                <a:cs typeface="UnDotum"/>
              </a:rPr>
              <a:t>éducatives</a:t>
            </a:r>
            <a:endParaRPr sz="900">
              <a:latin typeface="UnDotum"/>
              <a:cs typeface="UnDotum"/>
            </a:endParaRPr>
          </a:p>
          <a:p>
            <a:pPr marL="87630" marR="73025">
              <a:lnSpc>
                <a:spcPct val="100000"/>
              </a:lnSpc>
            </a:pPr>
            <a:r>
              <a:rPr sz="900" spc="-25" dirty="0">
                <a:latin typeface="Arial"/>
                <a:cs typeface="Arial"/>
              </a:rPr>
              <a:t>Les </a:t>
            </a:r>
            <a:r>
              <a:rPr sz="900" spc="-5" dirty="0">
                <a:latin typeface="Arial"/>
                <a:cs typeface="Arial"/>
              </a:rPr>
              <a:t>missions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dirty="0">
                <a:latin typeface="Arial"/>
                <a:cs typeface="Arial"/>
              </a:rPr>
              <a:t>… </a:t>
            </a:r>
            <a:r>
              <a:rPr sz="900" spc="-20" dirty="0">
                <a:latin typeface="Arial"/>
                <a:cs typeface="Arial"/>
              </a:rPr>
              <a:t>doivent également intégrer </a:t>
            </a:r>
            <a:r>
              <a:rPr sz="900" spc="-5" dirty="0">
                <a:latin typeface="Arial"/>
                <a:cs typeface="Arial"/>
              </a:rPr>
              <a:t>la </a:t>
            </a:r>
            <a:r>
              <a:rPr sz="900" spc="-10" dirty="0">
                <a:latin typeface="Arial"/>
                <a:cs typeface="Arial"/>
              </a:rPr>
              <a:t>transmission </a:t>
            </a:r>
            <a:r>
              <a:rPr sz="900" spc="-15" dirty="0">
                <a:latin typeface="Arial"/>
                <a:cs typeface="Arial"/>
              </a:rPr>
              <a:t>des </a:t>
            </a:r>
            <a:r>
              <a:rPr sz="900" spc="-20" dirty="0">
                <a:latin typeface="Arial"/>
                <a:cs typeface="Arial"/>
              </a:rPr>
              <a:t>valeurs </a:t>
            </a:r>
            <a:r>
              <a:rPr sz="900" spc="-15" dirty="0">
                <a:latin typeface="Arial"/>
                <a:cs typeface="Arial"/>
              </a:rPr>
              <a:t>éducatives, </a:t>
            </a:r>
            <a:r>
              <a:rPr sz="900" spc="-10" dirty="0">
                <a:latin typeface="Arial"/>
                <a:cs typeface="Arial"/>
              </a:rPr>
              <a:t>sociales </a:t>
            </a:r>
            <a:r>
              <a:rPr sz="900" dirty="0">
                <a:latin typeface="Arial"/>
                <a:cs typeface="Arial"/>
              </a:rPr>
              <a:t>et  </a:t>
            </a:r>
            <a:r>
              <a:rPr sz="900" spc="-10" dirty="0">
                <a:latin typeface="Arial"/>
                <a:cs typeface="Arial"/>
              </a:rPr>
              <a:t>éthiques </a:t>
            </a:r>
            <a:r>
              <a:rPr sz="900" spc="-20" dirty="0">
                <a:latin typeface="Arial"/>
                <a:cs typeface="Arial"/>
              </a:rPr>
              <a:t>du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sport.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Arial"/>
              <a:cs typeface="Arial"/>
            </a:endParaRPr>
          </a:p>
          <a:p>
            <a:pPr marL="87630">
              <a:lnSpc>
                <a:spcPct val="100000"/>
              </a:lnSpc>
              <a:spcBef>
                <a:spcPts val="5"/>
              </a:spcBef>
            </a:pPr>
            <a:r>
              <a:rPr sz="900" b="1" spc="-10" dirty="0">
                <a:latin typeface="UnDotum"/>
                <a:cs typeface="UnDotum"/>
              </a:rPr>
              <a:t>Protection </a:t>
            </a:r>
            <a:r>
              <a:rPr sz="900" b="1" spc="-5" dirty="0">
                <a:latin typeface="UnDotum"/>
                <a:cs typeface="UnDotum"/>
              </a:rPr>
              <a:t>de la</a:t>
            </a:r>
            <a:r>
              <a:rPr sz="900" b="1" spc="-125" dirty="0">
                <a:latin typeface="UnDotum"/>
                <a:cs typeface="UnDotum"/>
              </a:rPr>
              <a:t> </a:t>
            </a:r>
            <a:r>
              <a:rPr sz="900" b="1" spc="-10" dirty="0">
                <a:latin typeface="UnDotum"/>
                <a:cs typeface="UnDotum"/>
              </a:rPr>
              <a:t>santé</a:t>
            </a:r>
            <a:endParaRPr sz="900">
              <a:latin typeface="UnDotum"/>
              <a:cs typeface="UnDotum"/>
            </a:endParaRPr>
          </a:p>
          <a:p>
            <a:pPr marL="87630" marR="7493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….. </a:t>
            </a:r>
            <a:r>
              <a:rPr sz="900" spc="-25" dirty="0">
                <a:latin typeface="Arial"/>
                <a:cs typeface="Arial"/>
              </a:rPr>
              <a:t>devra </a:t>
            </a:r>
            <a:r>
              <a:rPr sz="900" spc="-10" dirty="0">
                <a:latin typeface="Arial"/>
                <a:cs typeface="Arial"/>
              </a:rPr>
              <a:t>veiller </a:t>
            </a:r>
            <a:r>
              <a:rPr sz="900" spc="10" dirty="0">
                <a:latin typeface="Arial"/>
                <a:cs typeface="Arial"/>
              </a:rPr>
              <a:t>tant </a:t>
            </a:r>
            <a:r>
              <a:rPr sz="900" spc="-15" dirty="0">
                <a:latin typeface="Arial"/>
                <a:cs typeface="Arial"/>
              </a:rPr>
              <a:t>à </a:t>
            </a:r>
            <a:r>
              <a:rPr sz="900" dirty="0">
                <a:latin typeface="Arial"/>
                <a:cs typeface="Arial"/>
              </a:rPr>
              <a:t>la santé </a:t>
            </a:r>
            <a:r>
              <a:rPr sz="900" spc="10" dirty="0">
                <a:latin typeface="Arial"/>
                <a:cs typeface="Arial"/>
              </a:rPr>
              <a:t>et </a:t>
            </a:r>
            <a:r>
              <a:rPr sz="900" spc="-15" dirty="0">
                <a:latin typeface="Arial"/>
                <a:cs typeface="Arial"/>
              </a:rPr>
              <a:t>à </a:t>
            </a:r>
            <a:r>
              <a:rPr sz="900" dirty="0">
                <a:latin typeface="Arial"/>
                <a:cs typeface="Arial"/>
              </a:rPr>
              <a:t>l’équilibre </a:t>
            </a:r>
            <a:r>
              <a:rPr sz="900" spc="-20" dirty="0">
                <a:latin typeface="Arial"/>
                <a:cs typeface="Arial"/>
              </a:rPr>
              <a:t>physique </a:t>
            </a:r>
            <a:r>
              <a:rPr sz="900" spc="10" dirty="0">
                <a:latin typeface="Arial"/>
                <a:cs typeface="Arial"/>
              </a:rPr>
              <a:t>et </a:t>
            </a:r>
            <a:r>
              <a:rPr sz="900" spc="-15" dirty="0">
                <a:latin typeface="Arial"/>
                <a:cs typeface="Arial"/>
              </a:rPr>
              <a:t>psychique de </a:t>
            </a:r>
            <a:r>
              <a:rPr sz="900" dirty="0">
                <a:latin typeface="Arial"/>
                <a:cs typeface="Arial"/>
              </a:rPr>
              <a:t>la </a:t>
            </a:r>
            <a:r>
              <a:rPr sz="900" spc="-15" dirty="0">
                <a:latin typeface="Arial"/>
                <a:cs typeface="Arial"/>
              </a:rPr>
              <a:t>ou </a:t>
            </a:r>
            <a:r>
              <a:rPr sz="900" spc="-5" dirty="0">
                <a:latin typeface="Arial"/>
                <a:cs typeface="Arial"/>
              </a:rPr>
              <a:t>des </a:t>
            </a:r>
            <a:r>
              <a:rPr sz="900" spc="-10" dirty="0">
                <a:latin typeface="Arial"/>
                <a:cs typeface="Arial"/>
              </a:rPr>
              <a:t>personne(s)  </a:t>
            </a:r>
            <a:r>
              <a:rPr sz="900" spc="-20" dirty="0">
                <a:latin typeface="Arial"/>
                <a:cs typeface="Arial"/>
              </a:rPr>
              <a:t>entraînée(s), </a:t>
            </a:r>
            <a:r>
              <a:rPr sz="900" spc="-10" dirty="0">
                <a:latin typeface="Arial"/>
                <a:cs typeface="Arial"/>
              </a:rPr>
              <a:t>qu’au </a:t>
            </a:r>
            <a:r>
              <a:rPr sz="900" spc="-15" dirty="0">
                <a:latin typeface="Arial"/>
                <a:cs typeface="Arial"/>
              </a:rPr>
              <a:t>respect </a:t>
            </a:r>
            <a:r>
              <a:rPr sz="900" spc="-20" dirty="0">
                <a:latin typeface="Arial"/>
                <a:cs typeface="Arial"/>
              </a:rPr>
              <a:t>du </a:t>
            </a:r>
            <a:r>
              <a:rPr sz="900" spc="-15" dirty="0">
                <a:latin typeface="Arial"/>
                <a:cs typeface="Arial"/>
              </a:rPr>
              <a:t>suivi médical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5" dirty="0">
                <a:latin typeface="Arial"/>
                <a:cs typeface="Arial"/>
              </a:rPr>
              <a:t>cette </a:t>
            </a:r>
            <a:r>
              <a:rPr sz="900" spc="-25" dirty="0">
                <a:latin typeface="Arial"/>
                <a:cs typeface="Arial"/>
              </a:rPr>
              <a:t>(ces)</a:t>
            </a:r>
            <a:r>
              <a:rPr sz="900" spc="-14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dernière(s).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Arial"/>
              <a:cs typeface="Arial"/>
            </a:endParaRPr>
          </a:p>
          <a:p>
            <a:pPr marL="87630">
              <a:lnSpc>
                <a:spcPct val="100000"/>
              </a:lnSpc>
              <a:spcBef>
                <a:spcPts val="5"/>
              </a:spcBef>
            </a:pPr>
            <a:r>
              <a:rPr sz="900" b="1" spc="-10" dirty="0">
                <a:latin typeface="UnDotum"/>
                <a:cs typeface="UnDotum"/>
              </a:rPr>
              <a:t>Comportement </a:t>
            </a:r>
            <a:r>
              <a:rPr sz="900" b="1" spc="-5" dirty="0">
                <a:latin typeface="UnDotum"/>
                <a:cs typeface="UnDotum"/>
              </a:rPr>
              <a:t>et </a:t>
            </a:r>
            <a:r>
              <a:rPr sz="900" b="1" spc="-10" dirty="0">
                <a:latin typeface="UnDotum"/>
                <a:cs typeface="UnDotum"/>
              </a:rPr>
              <a:t>lutte contre </a:t>
            </a:r>
            <a:r>
              <a:rPr sz="900" b="1" spc="-5" dirty="0">
                <a:latin typeface="UnDotum"/>
                <a:cs typeface="UnDotum"/>
              </a:rPr>
              <a:t>le</a:t>
            </a:r>
            <a:r>
              <a:rPr sz="900" b="1" spc="-195" dirty="0">
                <a:latin typeface="UnDotum"/>
                <a:cs typeface="UnDotum"/>
              </a:rPr>
              <a:t> </a:t>
            </a:r>
            <a:r>
              <a:rPr sz="900" b="1" spc="-10" dirty="0">
                <a:latin typeface="UnDotum"/>
                <a:cs typeface="UnDotum"/>
              </a:rPr>
              <a:t>dopage</a:t>
            </a:r>
            <a:endParaRPr sz="900">
              <a:latin typeface="UnDotum"/>
              <a:cs typeface="UnDotum"/>
            </a:endParaRPr>
          </a:p>
          <a:p>
            <a:pPr marL="87630" marR="76200">
              <a:lnSpc>
                <a:spcPct val="100000"/>
              </a:lnSpc>
            </a:pPr>
            <a:r>
              <a:rPr sz="900" spc="-100" dirty="0">
                <a:latin typeface="Arial"/>
                <a:cs typeface="Arial"/>
              </a:rPr>
              <a:t>A </a:t>
            </a:r>
            <a:r>
              <a:rPr sz="900" spc="5" dirty="0">
                <a:latin typeface="Arial"/>
                <a:cs typeface="Arial"/>
              </a:rPr>
              <a:t>l’instar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5" dirty="0">
                <a:latin typeface="Arial"/>
                <a:cs typeface="Arial"/>
              </a:rPr>
              <a:t>la structure, </a:t>
            </a:r>
            <a:r>
              <a:rPr sz="900" dirty="0">
                <a:latin typeface="Arial"/>
                <a:cs typeface="Arial"/>
              </a:rPr>
              <a:t>… </a:t>
            </a:r>
            <a:r>
              <a:rPr sz="900" spc="-20" dirty="0">
                <a:latin typeface="Arial"/>
                <a:cs typeface="Arial"/>
              </a:rPr>
              <a:t>s’engage </a:t>
            </a:r>
            <a:r>
              <a:rPr sz="900" spc="-15" dirty="0">
                <a:latin typeface="Arial"/>
                <a:cs typeface="Arial"/>
              </a:rPr>
              <a:t>à </a:t>
            </a:r>
            <a:r>
              <a:rPr sz="900" dirty="0">
                <a:latin typeface="Arial"/>
                <a:cs typeface="Arial"/>
              </a:rPr>
              <a:t>lutter </a:t>
            </a:r>
            <a:r>
              <a:rPr sz="900" spc="-15" dirty="0">
                <a:latin typeface="Arial"/>
                <a:cs typeface="Arial"/>
              </a:rPr>
              <a:t>contre </a:t>
            </a:r>
            <a:r>
              <a:rPr sz="900" spc="-5" dirty="0">
                <a:latin typeface="Arial"/>
                <a:cs typeface="Arial"/>
              </a:rPr>
              <a:t>toute </a:t>
            </a:r>
            <a:r>
              <a:rPr sz="900" spc="-15" dirty="0">
                <a:latin typeface="Arial"/>
                <a:cs typeface="Arial"/>
              </a:rPr>
              <a:t>forme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25" dirty="0">
                <a:latin typeface="Arial"/>
                <a:cs typeface="Arial"/>
              </a:rPr>
              <a:t>dopage. </a:t>
            </a:r>
            <a:r>
              <a:rPr sz="900" spc="-100" dirty="0">
                <a:latin typeface="Arial"/>
                <a:cs typeface="Arial"/>
              </a:rPr>
              <a:t>À </a:t>
            </a:r>
            <a:r>
              <a:rPr sz="900" spc="-5" dirty="0">
                <a:latin typeface="Arial"/>
                <a:cs typeface="Arial"/>
              </a:rPr>
              <a:t>cette </a:t>
            </a:r>
            <a:r>
              <a:rPr sz="900" spc="-10" dirty="0">
                <a:latin typeface="Arial"/>
                <a:cs typeface="Arial"/>
              </a:rPr>
              <a:t>fin, </a:t>
            </a:r>
            <a:r>
              <a:rPr sz="900" spc="10" dirty="0">
                <a:latin typeface="Arial"/>
                <a:cs typeface="Arial"/>
              </a:rPr>
              <a:t>il </a:t>
            </a:r>
            <a:r>
              <a:rPr sz="900" spc="-35" dirty="0">
                <a:latin typeface="Arial"/>
                <a:cs typeface="Arial"/>
              </a:rPr>
              <a:t>devra </a:t>
            </a:r>
            <a:r>
              <a:rPr sz="900" spc="-10" dirty="0">
                <a:latin typeface="Arial"/>
                <a:cs typeface="Arial"/>
              </a:rPr>
              <a:t>tenir  </a:t>
            </a:r>
            <a:r>
              <a:rPr sz="900" spc="-20" dirty="0">
                <a:latin typeface="Arial"/>
                <a:cs typeface="Arial"/>
              </a:rPr>
              <a:t>un </a:t>
            </a:r>
            <a:r>
              <a:rPr sz="900" spc="-10" dirty="0">
                <a:latin typeface="Arial"/>
                <a:cs typeface="Arial"/>
              </a:rPr>
              <a:t>discours </a:t>
            </a:r>
            <a:r>
              <a:rPr sz="900" spc="-20" dirty="0">
                <a:latin typeface="Arial"/>
                <a:cs typeface="Arial"/>
              </a:rPr>
              <a:t>de prévention </a:t>
            </a:r>
            <a:r>
              <a:rPr sz="900" spc="-15" dirty="0">
                <a:latin typeface="Arial"/>
                <a:cs typeface="Arial"/>
              </a:rPr>
              <a:t>à l’égard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5" dirty="0">
                <a:latin typeface="Arial"/>
                <a:cs typeface="Arial"/>
              </a:rPr>
              <a:t>la </a:t>
            </a:r>
            <a:r>
              <a:rPr sz="900" spc="-20" dirty="0">
                <a:latin typeface="Arial"/>
                <a:cs typeface="Arial"/>
              </a:rPr>
              <a:t>ou </a:t>
            </a:r>
            <a:r>
              <a:rPr sz="900" spc="-15" dirty="0">
                <a:latin typeface="Arial"/>
                <a:cs typeface="Arial"/>
              </a:rPr>
              <a:t>des </a:t>
            </a:r>
            <a:r>
              <a:rPr sz="900" spc="-20" dirty="0">
                <a:latin typeface="Arial"/>
                <a:cs typeface="Arial"/>
              </a:rPr>
              <a:t>personne(s)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entraînée(s).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Arial"/>
              <a:cs typeface="Arial"/>
            </a:endParaRPr>
          </a:p>
          <a:p>
            <a:pPr marL="87630">
              <a:lnSpc>
                <a:spcPct val="100000"/>
              </a:lnSpc>
              <a:spcBef>
                <a:spcPts val="5"/>
              </a:spcBef>
            </a:pPr>
            <a:r>
              <a:rPr sz="900" b="1" spc="-10" dirty="0">
                <a:latin typeface="UnDotum"/>
                <a:cs typeface="UnDotum"/>
              </a:rPr>
              <a:t>Prévention des harcèlements </a:t>
            </a:r>
            <a:r>
              <a:rPr sz="900" b="1" spc="-5" dirty="0">
                <a:latin typeface="UnDotum"/>
                <a:cs typeface="UnDotum"/>
              </a:rPr>
              <a:t>et </a:t>
            </a:r>
            <a:r>
              <a:rPr sz="900" b="1" spc="-10" dirty="0">
                <a:latin typeface="UnDotum"/>
                <a:cs typeface="UnDotum"/>
              </a:rPr>
              <a:t>abus</a:t>
            </a:r>
            <a:r>
              <a:rPr sz="900" b="1" spc="-195" dirty="0">
                <a:latin typeface="UnDotum"/>
                <a:cs typeface="UnDotum"/>
              </a:rPr>
              <a:t> </a:t>
            </a:r>
            <a:r>
              <a:rPr sz="900" b="1" spc="-10" dirty="0">
                <a:latin typeface="UnDotum"/>
                <a:cs typeface="UnDotum"/>
              </a:rPr>
              <a:t>sexuels</a:t>
            </a:r>
            <a:endParaRPr sz="900">
              <a:latin typeface="UnDotum"/>
              <a:cs typeface="UnDotum"/>
            </a:endParaRPr>
          </a:p>
          <a:p>
            <a:pPr marL="87630" marR="76835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… </a:t>
            </a:r>
            <a:r>
              <a:rPr sz="900" spc="-35" dirty="0">
                <a:latin typeface="Arial"/>
                <a:cs typeface="Arial"/>
              </a:rPr>
              <a:t>devra </a:t>
            </a:r>
            <a:r>
              <a:rPr sz="900" spc="-20" dirty="0">
                <a:latin typeface="Arial"/>
                <a:cs typeface="Arial"/>
              </a:rPr>
              <a:t>adopter </a:t>
            </a:r>
            <a:r>
              <a:rPr sz="900" spc="-25" dirty="0">
                <a:latin typeface="Arial"/>
                <a:cs typeface="Arial"/>
              </a:rPr>
              <a:t>une </a:t>
            </a:r>
            <a:r>
              <a:rPr sz="900" dirty="0">
                <a:latin typeface="Arial"/>
                <a:cs typeface="Arial"/>
              </a:rPr>
              <a:t>attitude </a:t>
            </a:r>
            <a:r>
              <a:rPr sz="900" spc="-20" dirty="0">
                <a:latin typeface="Arial"/>
                <a:cs typeface="Arial"/>
              </a:rPr>
              <a:t>irréprochable </a:t>
            </a:r>
            <a:r>
              <a:rPr sz="900" spc="-40" dirty="0">
                <a:latin typeface="Arial"/>
                <a:cs typeface="Arial"/>
              </a:rPr>
              <a:t>vis-à-vis </a:t>
            </a:r>
            <a:r>
              <a:rPr sz="900" spc="-15" dirty="0">
                <a:latin typeface="Arial"/>
                <a:cs typeface="Arial"/>
              </a:rPr>
              <a:t>des personnes </a:t>
            </a:r>
            <a:r>
              <a:rPr sz="900" spc="-20" dirty="0">
                <a:latin typeface="Arial"/>
                <a:cs typeface="Arial"/>
              </a:rPr>
              <a:t>entraînées </a:t>
            </a:r>
            <a:r>
              <a:rPr sz="900" spc="5" dirty="0">
                <a:latin typeface="Arial"/>
                <a:cs typeface="Arial"/>
              </a:rPr>
              <a:t>et </a:t>
            </a:r>
            <a:r>
              <a:rPr sz="900" spc="-5" dirty="0">
                <a:latin typeface="Arial"/>
                <a:cs typeface="Arial"/>
              </a:rPr>
              <a:t>s’interdire </a:t>
            </a:r>
            <a:r>
              <a:rPr sz="900" spc="-10" dirty="0">
                <a:latin typeface="Arial"/>
                <a:cs typeface="Arial"/>
              </a:rPr>
              <a:t>d’abuser  </a:t>
            </a:r>
            <a:r>
              <a:rPr sz="900" spc="-20" dirty="0">
                <a:latin typeface="Arial"/>
                <a:cs typeface="Arial"/>
              </a:rPr>
              <a:t>ou de </a:t>
            </a:r>
            <a:r>
              <a:rPr sz="900" spc="-15" dirty="0">
                <a:latin typeface="Arial"/>
                <a:cs typeface="Arial"/>
              </a:rPr>
              <a:t>profiter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15" dirty="0">
                <a:latin typeface="Arial"/>
                <a:cs typeface="Arial"/>
              </a:rPr>
              <a:t>son </a:t>
            </a:r>
            <a:r>
              <a:rPr sz="900" spc="-10" dirty="0">
                <a:latin typeface="Arial"/>
                <a:cs typeface="Arial"/>
              </a:rPr>
              <a:t>autorité </a:t>
            </a:r>
            <a:r>
              <a:rPr sz="900" spc="30" dirty="0">
                <a:latin typeface="Arial"/>
                <a:cs typeface="Arial"/>
              </a:rPr>
              <a:t>et/ou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15" dirty="0">
                <a:latin typeface="Arial"/>
                <a:cs typeface="Arial"/>
              </a:rPr>
              <a:t>son</a:t>
            </a:r>
            <a:r>
              <a:rPr sz="900" spc="-13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ascendant.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Arial"/>
              <a:cs typeface="Arial"/>
            </a:endParaRPr>
          </a:p>
          <a:p>
            <a:pPr marL="87630">
              <a:lnSpc>
                <a:spcPct val="100000"/>
              </a:lnSpc>
              <a:spcBef>
                <a:spcPts val="5"/>
              </a:spcBef>
            </a:pPr>
            <a:r>
              <a:rPr sz="900" b="1" spc="-10" dirty="0">
                <a:latin typeface="UnDotum"/>
                <a:cs typeface="UnDotum"/>
              </a:rPr>
              <a:t>Difficultés</a:t>
            </a:r>
            <a:r>
              <a:rPr sz="900" b="1" spc="-50" dirty="0">
                <a:latin typeface="UnDotum"/>
                <a:cs typeface="UnDotum"/>
              </a:rPr>
              <a:t> </a:t>
            </a:r>
            <a:r>
              <a:rPr sz="900" b="1" spc="-10" dirty="0">
                <a:latin typeface="UnDotum"/>
                <a:cs typeface="UnDotum"/>
              </a:rPr>
              <a:t>rencontrées</a:t>
            </a:r>
            <a:endParaRPr sz="900">
              <a:latin typeface="UnDotum"/>
              <a:cs typeface="UnDotum"/>
            </a:endParaRPr>
          </a:p>
          <a:p>
            <a:pPr marL="87630" marR="74295">
              <a:lnSpc>
                <a:spcPct val="100000"/>
              </a:lnSpc>
            </a:pPr>
            <a:r>
              <a:rPr sz="900" spc="-60" dirty="0">
                <a:latin typeface="Arial"/>
                <a:cs typeface="Arial"/>
              </a:rPr>
              <a:t>En </a:t>
            </a:r>
            <a:r>
              <a:rPr sz="900" spc="-10" dirty="0">
                <a:latin typeface="Arial"/>
                <a:cs typeface="Arial"/>
              </a:rPr>
              <a:t>cas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5" dirty="0">
                <a:latin typeface="Arial"/>
                <a:cs typeface="Arial"/>
              </a:rPr>
              <a:t>difficultés </a:t>
            </a:r>
            <a:r>
              <a:rPr sz="900" spc="-15" dirty="0">
                <a:latin typeface="Arial"/>
                <a:cs typeface="Arial"/>
              </a:rPr>
              <a:t>rencontrées à </a:t>
            </a:r>
            <a:r>
              <a:rPr sz="900" spc="-5" dirty="0">
                <a:latin typeface="Arial"/>
                <a:cs typeface="Arial"/>
              </a:rPr>
              <a:t>l’occasion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dirty="0">
                <a:latin typeface="Arial"/>
                <a:cs typeface="Arial"/>
              </a:rPr>
              <a:t>ses missions </a:t>
            </a:r>
            <a:r>
              <a:rPr sz="900" spc="5" dirty="0">
                <a:latin typeface="Arial"/>
                <a:cs typeface="Arial"/>
              </a:rPr>
              <a:t>et </a:t>
            </a:r>
            <a:r>
              <a:rPr sz="900" spc="-5" dirty="0">
                <a:latin typeface="Arial"/>
                <a:cs typeface="Arial"/>
              </a:rPr>
              <a:t>impliquant </a:t>
            </a:r>
            <a:r>
              <a:rPr sz="900" spc="-20" dirty="0">
                <a:latin typeface="Arial"/>
                <a:cs typeface="Arial"/>
              </a:rPr>
              <a:t>une (des) </a:t>
            </a:r>
            <a:r>
              <a:rPr sz="900" spc="-15" dirty="0">
                <a:latin typeface="Arial"/>
                <a:cs typeface="Arial"/>
              </a:rPr>
              <a:t>personne(s)  </a:t>
            </a:r>
            <a:r>
              <a:rPr sz="900" spc="-25" dirty="0">
                <a:latin typeface="Arial"/>
                <a:cs typeface="Arial"/>
              </a:rPr>
              <a:t>entraînée(s) par </a:t>
            </a:r>
            <a:r>
              <a:rPr sz="900" spc="-5" dirty="0">
                <a:latin typeface="Arial"/>
                <a:cs typeface="Arial"/>
              </a:rPr>
              <a:t>la </a:t>
            </a:r>
            <a:r>
              <a:rPr sz="900" spc="-10" dirty="0">
                <a:latin typeface="Arial"/>
                <a:cs typeface="Arial"/>
              </a:rPr>
              <a:t>structure… </a:t>
            </a:r>
            <a:r>
              <a:rPr sz="900" spc="-20" dirty="0">
                <a:latin typeface="Arial"/>
                <a:cs typeface="Arial"/>
              </a:rPr>
              <a:t>s’engage </a:t>
            </a:r>
            <a:r>
              <a:rPr sz="900" spc="-15" dirty="0">
                <a:latin typeface="Arial"/>
                <a:cs typeface="Arial"/>
              </a:rPr>
              <a:t>à </a:t>
            </a:r>
            <a:r>
              <a:rPr sz="900" spc="-5" dirty="0">
                <a:latin typeface="Arial"/>
                <a:cs typeface="Arial"/>
              </a:rPr>
              <a:t>se </a:t>
            </a:r>
            <a:r>
              <a:rPr sz="900" spc="-25" dirty="0">
                <a:latin typeface="Arial"/>
                <a:cs typeface="Arial"/>
              </a:rPr>
              <a:t>rapprocher</a:t>
            </a:r>
            <a:r>
              <a:rPr sz="900" spc="-9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375285" indent="-108585">
              <a:lnSpc>
                <a:spcPct val="100000"/>
              </a:lnSpc>
              <a:buChar char="-"/>
              <a:tabLst>
                <a:tab pos="375920" algn="l"/>
              </a:tabLst>
            </a:pP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5" dirty="0">
                <a:latin typeface="Arial"/>
                <a:cs typeface="Arial"/>
              </a:rPr>
              <a:t>sa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hiérarchie,</a:t>
            </a:r>
            <a:endParaRPr sz="900">
              <a:latin typeface="Arial"/>
              <a:cs typeface="Arial"/>
            </a:endParaRPr>
          </a:p>
          <a:p>
            <a:pPr marL="375285" indent="-108585">
              <a:lnSpc>
                <a:spcPct val="100000"/>
              </a:lnSpc>
              <a:buChar char="-"/>
              <a:tabLst>
                <a:tab pos="375920" algn="l"/>
              </a:tabLst>
            </a:pPr>
            <a:r>
              <a:rPr sz="900" spc="-15" dirty="0">
                <a:latin typeface="Arial"/>
                <a:cs typeface="Arial"/>
              </a:rPr>
              <a:t>des </a:t>
            </a:r>
            <a:r>
              <a:rPr sz="900" spc="-20" dirty="0">
                <a:latin typeface="Arial"/>
                <a:cs typeface="Arial"/>
              </a:rPr>
              <a:t>proches de </a:t>
            </a:r>
            <a:r>
              <a:rPr sz="900" spc="-5" dirty="0">
                <a:latin typeface="Arial"/>
                <a:cs typeface="Arial"/>
              </a:rPr>
              <a:t>la </a:t>
            </a:r>
            <a:r>
              <a:rPr sz="900" spc="215" dirty="0">
                <a:latin typeface="Arial"/>
                <a:cs typeface="Arial"/>
              </a:rPr>
              <a:t>/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des </a:t>
            </a:r>
            <a:r>
              <a:rPr sz="900" spc="-20" dirty="0">
                <a:latin typeface="Arial"/>
                <a:cs typeface="Arial"/>
              </a:rPr>
              <a:t>personne(s) entraînée(s),</a:t>
            </a:r>
            <a:endParaRPr sz="900">
              <a:latin typeface="Arial"/>
              <a:cs typeface="Arial"/>
            </a:endParaRPr>
          </a:p>
          <a:p>
            <a:pPr marL="375285" marR="76835" indent="-108585">
              <a:lnSpc>
                <a:spcPct val="100000"/>
              </a:lnSpc>
              <a:buChar char="-"/>
              <a:tabLst>
                <a:tab pos="375920" algn="l"/>
              </a:tabLst>
            </a:pPr>
            <a:r>
              <a:rPr sz="900" dirty="0">
                <a:latin typeface="Arial"/>
                <a:cs typeface="Arial"/>
              </a:rPr>
              <a:t>des </a:t>
            </a:r>
            <a:r>
              <a:rPr sz="900" spc="10" dirty="0">
                <a:latin typeface="Arial"/>
                <a:cs typeface="Arial"/>
              </a:rPr>
              <a:t>différents spécialistes </a:t>
            </a:r>
            <a:r>
              <a:rPr sz="900" dirty="0">
                <a:latin typeface="Arial"/>
                <a:cs typeface="Arial"/>
              </a:rPr>
              <a:t>(médecins, </a:t>
            </a:r>
            <a:r>
              <a:rPr sz="900" spc="-5" dirty="0">
                <a:latin typeface="Arial"/>
                <a:cs typeface="Arial"/>
              </a:rPr>
              <a:t>psychologues, </a:t>
            </a:r>
            <a:r>
              <a:rPr sz="900" spc="10" dirty="0">
                <a:latin typeface="Arial"/>
                <a:cs typeface="Arial"/>
              </a:rPr>
              <a:t>kinésithérapeutes, </a:t>
            </a:r>
            <a:r>
              <a:rPr sz="900" dirty="0">
                <a:latin typeface="Arial"/>
                <a:cs typeface="Arial"/>
              </a:rPr>
              <a:t>enseignants…)  </a:t>
            </a:r>
            <a:r>
              <a:rPr sz="900" spc="-25" dirty="0">
                <a:latin typeface="Arial"/>
                <a:cs typeface="Arial"/>
              </a:rPr>
              <a:t>auxquels </a:t>
            </a:r>
            <a:r>
              <a:rPr sz="900" spc="-5" dirty="0">
                <a:latin typeface="Arial"/>
                <a:cs typeface="Arial"/>
              </a:rPr>
              <a:t>la </a:t>
            </a:r>
            <a:r>
              <a:rPr sz="900" spc="-10" dirty="0">
                <a:latin typeface="Arial"/>
                <a:cs typeface="Arial"/>
              </a:rPr>
              <a:t>structure </a:t>
            </a:r>
            <a:r>
              <a:rPr sz="900" spc="5" dirty="0">
                <a:latin typeface="Arial"/>
                <a:cs typeface="Arial"/>
              </a:rPr>
              <a:t>fait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appel,</a:t>
            </a:r>
            <a:endParaRPr sz="900">
              <a:latin typeface="Arial"/>
              <a:cs typeface="Arial"/>
            </a:endParaRPr>
          </a:p>
          <a:p>
            <a:pPr marL="375285" indent="-108585">
              <a:lnSpc>
                <a:spcPct val="100000"/>
              </a:lnSpc>
              <a:buChar char="-"/>
              <a:tabLst>
                <a:tab pos="375920" algn="l"/>
              </a:tabLst>
            </a:pPr>
            <a:r>
              <a:rPr sz="900" spc="-5" dirty="0">
                <a:latin typeface="Arial"/>
                <a:cs typeface="Arial"/>
              </a:rPr>
              <a:t>ainsi </a:t>
            </a:r>
            <a:r>
              <a:rPr sz="900" spc="-25" dirty="0">
                <a:latin typeface="Arial"/>
                <a:cs typeface="Arial"/>
              </a:rPr>
              <a:t>que </a:t>
            </a:r>
            <a:r>
              <a:rPr sz="900" spc="-15" dirty="0">
                <a:latin typeface="Arial"/>
                <a:cs typeface="Arial"/>
              </a:rPr>
              <a:t>des </a:t>
            </a:r>
            <a:r>
              <a:rPr sz="900" spc="-5" dirty="0">
                <a:latin typeface="Arial"/>
                <a:cs typeface="Arial"/>
              </a:rPr>
              <a:t>différents </a:t>
            </a:r>
            <a:r>
              <a:rPr sz="900" spc="-15" dirty="0">
                <a:latin typeface="Arial"/>
                <a:cs typeface="Arial"/>
              </a:rPr>
              <a:t>services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15" dirty="0">
                <a:latin typeface="Arial"/>
                <a:cs typeface="Arial"/>
              </a:rPr>
              <a:t>conseil </a:t>
            </a:r>
            <a:r>
              <a:rPr sz="900" spc="5" dirty="0">
                <a:latin typeface="Arial"/>
                <a:cs typeface="Arial"/>
              </a:rPr>
              <a:t>et </a:t>
            </a:r>
            <a:r>
              <a:rPr sz="900" spc="-5" dirty="0">
                <a:latin typeface="Arial"/>
                <a:cs typeface="Arial"/>
              </a:rPr>
              <a:t>d’information </a:t>
            </a:r>
            <a:r>
              <a:rPr sz="900" dirty="0">
                <a:latin typeface="Arial"/>
                <a:cs typeface="Arial"/>
              </a:rPr>
              <a:t>mis </a:t>
            </a:r>
            <a:r>
              <a:rPr sz="900" spc="-20" dirty="0">
                <a:latin typeface="Arial"/>
                <a:cs typeface="Arial"/>
              </a:rPr>
              <a:t>en place </a:t>
            </a:r>
            <a:r>
              <a:rPr sz="900" spc="-25" dirty="0">
                <a:latin typeface="Arial"/>
                <a:cs typeface="Arial"/>
              </a:rPr>
              <a:t>par </a:t>
            </a:r>
            <a:r>
              <a:rPr sz="900" spc="-5" dirty="0">
                <a:latin typeface="Arial"/>
                <a:cs typeface="Arial"/>
              </a:rPr>
              <a:t>le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gouvernement.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302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25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002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0" y="9524"/>
                </a:moveTo>
                <a:lnTo>
                  <a:pt x="270001" y="9524"/>
                </a:lnTo>
                <a:lnTo>
                  <a:pt x="270001" y="0"/>
                </a:lnTo>
                <a:lnTo>
                  <a:pt x="0" y="0"/>
                </a:lnTo>
                <a:lnTo>
                  <a:pt x="0" y="9524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301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7299" y="487413"/>
            <a:ext cx="510730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Arial"/>
                <a:cs typeface="Arial"/>
              </a:rPr>
              <a:t>La </a:t>
            </a:r>
            <a:r>
              <a:rPr sz="1000" dirty="0">
                <a:latin typeface="Arial"/>
                <a:cs typeface="Arial"/>
              </a:rPr>
              <a:t>sanction disciplinaire </a:t>
            </a:r>
            <a:r>
              <a:rPr sz="1000" spc="5" dirty="0">
                <a:latin typeface="Arial"/>
                <a:cs typeface="Arial"/>
              </a:rPr>
              <a:t>appartient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5" dirty="0">
                <a:latin typeface="Arial"/>
                <a:cs typeface="Arial"/>
              </a:rPr>
              <a:t>l’employeur </a:t>
            </a:r>
            <a:r>
              <a:rPr sz="1000" spc="-15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l’agent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5" dirty="0">
                <a:latin typeface="Arial"/>
                <a:cs typeface="Arial"/>
              </a:rPr>
              <a:t>savoir </a:t>
            </a:r>
            <a:r>
              <a:rPr sz="1000" dirty="0">
                <a:latin typeface="Arial"/>
                <a:cs typeface="Arial"/>
              </a:rPr>
              <a:t>le président </a:t>
            </a:r>
            <a:r>
              <a:rPr sz="1000" spc="-15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la </a:t>
            </a:r>
            <a:r>
              <a:rPr sz="1000" spc="28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fédération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ou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ligue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fera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sur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motif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non-respect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son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engagement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contractuel,  selon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20" dirty="0">
                <a:latin typeface="Arial"/>
                <a:cs typeface="Arial"/>
              </a:rPr>
              <a:t>règles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10" dirty="0">
                <a:latin typeface="Arial"/>
                <a:cs typeface="Arial"/>
              </a:rPr>
              <a:t>droit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travail.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0160" algn="just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Il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conviendra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signaler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l’évènement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auprès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DDcS/PP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lieu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d’exercice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l’éducateur/  </a:t>
            </a:r>
            <a:r>
              <a:rPr sz="1000" spc="-25" dirty="0">
                <a:latin typeface="Arial"/>
                <a:cs typeface="Arial"/>
              </a:rPr>
              <a:t>entraîneur </a:t>
            </a:r>
            <a:r>
              <a:rPr sz="1000" spc="-15" dirty="0">
                <a:latin typeface="Arial"/>
                <a:cs typeface="Arial"/>
              </a:rPr>
              <a:t>qui </a:t>
            </a:r>
            <a:r>
              <a:rPr sz="1000" spc="-25" dirty="0">
                <a:latin typeface="Arial"/>
                <a:cs typeface="Arial"/>
              </a:rPr>
              <a:t>pourra </a:t>
            </a:r>
            <a:r>
              <a:rPr sz="1000" spc="-5" dirty="0">
                <a:latin typeface="Arial"/>
                <a:cs typeface="Arial"/>
              </a:rPr>
              <a:t>mettre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45" dirty="0">
                <a:latin typeface="Arial"/>
                <a:cs typeface="Arial"/>
              </a:rPr>
              <a:t>œuvre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5" dirty="0">
                <a:latin typeface="Arial"/>
                <a:cs typeface="Arial"/>
              </a:rPr>
              <a:t>procédure </a:t>
            </a:r>
            <a:r>
              <a:rPr sz="1000" spc="-15" dirty="0">
                <a:latin typeface="Arial"/>
                <a:cs typeface="Arial"/>
              </a:rPr>
              <a:t>décrite dans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fiche</a:t>
            </a:r>
            <a:r>
              <a:rPr sz="1000" spc="-14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5.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174" y="1595488"/>
            <a:ext cx="5076190" cy="1868805"/>
          </a:xfrm>
          <a:prstGeom prst="rect">
            <a:avLst/>
          </a:prstGeom>
          <a:ln w="6350">
            <a:solidFill>
              <a:srgbClr val="1770B8"/>
            </a:solidFill>
          </a:ln>
        </p:spPr>
        <p:txBody>
          <a:bodyPr vert="horz" wrap="square" lIns="0" tIns="36194" rIns="0" bIns="0" rtlCol="0">
            <a:spAutoFit/>
          </a:bodyPr>
          <a:lstStyle/>
          <a:p>
            <a:pPr marL="71755" algn="just">
              <a:lnSpc>
                <a:spcPct val="100000"/>
              </a:lnSpc>
              <a:spcBef>
                <a:spcPts val="284"/>
              </a:spcBef>
            </a:pPr>
            <a:r>
              <a:rPr sz="900" b="1" spc="-10" dirty="0">
                <a:latin typeface="UnDotum"/>
                <a:cs typeface="UnDotum"/>
              </a:rPr>
              <a:t>Illustration</a:t>
            </a:r>
            <a:r>
              <a:rPr sz="900" b="1" spc="-45" dirty="0">
                <a:latin typeface="UnDotum"/>
                <a:cs typeface="UnDotum"/>
              </a:rPr>
              <a:t> </a:t>
            </a:r>
            <a:r>
              <a:rPr sz="900" b="1" spc="-10" dirty="0">
                <a:latin typeface="UnDotum"/>
                <a:cs typeface="UnDotum"/>
              </a:rPr>
              <a:t>n°2</a:t>
            </a:r>
            <a:r>
              <a:rPr sz="900" b="1" spc="-45" dirty="0">
                <a:latin typeface="UnDotum"/>
                <a:cs typeface="UnDotum"/>
              </a:rPr>
              <a:t> </a:t>
            </a:r>
            <a:r>
              <a:rPr sz="900" spc="20" dirty="0">
                <a:latin typeface="Arial"/>
                <a:cs typeface="Arial"/>
              </a:rPr>
              <a:t>: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rupture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d’un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contrat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de travail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en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milieu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sportif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vue</a:t>
            </a:r>
            <a:r>
              <a:rPr sz="900" spc="-25" dirty="0">
                <a:latin typeface="Arial"/>
                <a:cs typeface="Arial"/>
              </a:rPr>
              <a:t> par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la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jurisprudence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Arial"/>
              <a:cs typeface="Arial"/>
            </a:endParaRPr>
          </a:p>
          <a:p>
            <a:pPr marL="71755" marR="64135" algn="just">
              <a:lnSpc>
                <a:spcPct val="100000"/>
              </a:lnSpc>
              <a:spcBef>
                <a:spcPts val="5"/>
              </a:spcBef>
            </a:pPr>
            <a:r>
              <a:rPr sz="900" b="1" spc="-5" dirty="0">
                <a:latin typeface="UnDotum"/>
                <a:cs typeface="UnDotum"/>
              </a:rPr>
              <a:t>La rupture du contrat de </a:t>
            </a:r>
            <a:r>
              <a:rPr sz="900" b="1" spc="-10" dirty="0">
                <a:latin typeface="UnDotum"/>
                <a:cs typeface="UnDotum"/>
              </a:rPr>
              <a:t>travail </a:t>
            </a:r>
            <a:r>
              <a:rPr sz="900" b="1" spc="-5" dirty="0">
                <a:latin typeface="UnDotum"/>
                <a:cs typeface="UnDotum"/>
              </a:rPr>
              <a:t>découlant </a:t>
            </a:r>
            <a:r>
              <a:rPr sz="900" b="1" dirty="0">
                <a:latin typeface="UnDotum"/>
                <a:cs typeface="UnDotum"/>
              </a:rPr>
              <a:t>d’une </a:t>
            </a:r>
            <a:r>
              <a:rPr sz="900" b="1" spc="-5" dirty="0">
                <a:latin typeface="UnDotum"/>
                <a:cs typeface="UnDotum"/>
              </a:rPr>
              <a:t>sanction disciplinaire </a:t>
            </a:r>
            <a:r>
              <a:rPr sz="900" b="1" dirty="0">
                <a:latin typeface="UnDotum"/>
                <a:cs typeface="UnDotum"/>
              </a:rPr>
              <a:t>: </a:t>
            </a:r>
            <a:r>
              <a:rPr sz="900" b="1" spc="-5" dirty="0">
                <a:latin typeface="UnDotum"/>
                <a:cs typeface="UnDotum"/>
              </a:rPr>
              <a:t>une pratique strictement  </a:t>
            </a:r>
            <a:r>
              <a:rPr sz="900" b="1" spc="-10" dirty="0">
                <a:latin typeface="UnDotum"/>
                <a:cs typeface="UnDotum"/>
              </a:rPr>
              <a:t>encadrée.</a:t>
            </a:r>
            <a:endParaRPr sz="9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>
              <a:latin typeface="UnDotum"/>
              <a:cs typeface="UnDotum"/>
            </a:endParaRPr>
          </a:p>
          <a:p>
            <a:pPr marL="71755" marR="67945" algn="just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comme </a:t>
            </a:r>
            <a:r>
              <a:rPr sz="900" spc="15" dirty="0">
                <a:latin typeface="Arial"/>
                <a:cs typeface="Arial"/>
              </a:rPr>
              <a:t>l’a </a:t>
            </a:r>
            <a:r>
              <a:rPr sz="900" dirty="0">
                <a:latin typeface="Arial"/>
                <a:cs typeface="Arial"/>
              </a:rPr>
              <a:t>mis </a:t>
            </a:r>
            <a:r>
              <a:rPr sz="900" spc="-20" dirty="0">
                <a:latin typeface="Arial"/>
                <a:cs typeface="Arial"/>
              </a:rPr>
              <a:t>en </a:t>
            </a:r>
            <a:r>
              <a:rPr sz="900" spc="-15" dirty="0">
                <a:latin typeface="Arial"/>
                <a:cs typeface="Arial"/>
              </a:rPr>
              <a:t>lumière </a:t>
            </a:r>
            <a:r>
              <a:rPr sz="900" spc="-5" dirty="0">
                <a:latin typeface="Arial"/>
                <a:cs typeface="Arial"/>
              </a:rPr>
              <a:t>la </a:t>
            </a:r>
            <a:r>
              <a:rPr sz="900" spc="-25" dirty="0">
                <a:latin typeface="Arial"/>
                <a:cs typeface="Arial"/>
              </a:rPr>
              <a:t>cour </a:t>
            </a:r>
            <a:r>
              <a:rPr sz="900" spc="-10" dirty="0">
                <a:latin typeface="Arial"/>
                <a:cs typeface="Arial"/>
              </a:rPr>
              <a:t>d’appel </a:t>
            </a:r>
            <a:r>
              <a:rPr sz="900" spc="-40" dirty="0">
                <a:latin typeface="Arial"/>
                <a:cs typeface="Arial"/>
              </a:rPr>
              <a:t>d’Aix-en-Provence, </a:t>
            </a:r>
            <a:r>
              <a:rPr sz="900" spc="-5" dirty="0">
                <a:latin typeface="Arial"/>
                <a:cs typeface="Arial"/>
              </a:rPr>
              <a:t>la </a:t>
            </a:r>
            <a:r>
              <a:rPr sz="900" spc="-15" dirty="0">
                <a:latin typeface="Arial"/>
                <a:cs typeface="Arial"/>
              </a:rPr>
              <a:t>rupture </a:t>
            </a:r>
            <a:r>
              <a:rPr sz="900" spc="-20" dirty="0">
                <a:latin typeface="Arial"/>
                <a:cs typeface="Arial"/>
              </a:rPr>
              <a:t>du </a:t>
            </a:r>
            <a:r>
              <a:rPr sz="900" spc="-10" dirty="0">
                <a:latin typeface="Arial"/>
                <a:cs typeface="Arial"/>
              </a:rPr>
              <a:t>contrat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15" dirty="0">
                <a:latin typeface="Arial"/>
                <a:cs typeface="Arial"/>
              </a:rPr>
              <a:t>travail </a:t>
            </a:r>
            <a:r>
              <a:rPr sz="900" spc="-5" dirty="0">
                <a:latin typeface="Arial"/>
                <a:cs typeface="Arial"/>
              </a:rPr>
              <a:t>doit </a:t>
            </a:r>
            <a:r>
              <a:rPr sz="900" spc="-15" dirty="0">
                <a:latin typeface="Arial"/>
                <a:cs typeface="Arial"/>
              </a:rPr>
              <a:t>être  </a:t>
            </a:r>
            <a:r>
              <a:rPr sz="900" spc="-10" dirty="0">
                <a:latin typeface="Arial"/>
                <a:cs typeface="Arial"/>
              </a:rPr>
              <a:t>justifiée </a:t>
            </a:r>
            <a:r>
              <a:rPr sz="900" spc="-25" dirty="0">
                <a:latin typeface="Arial"/>
                <a:cs typeface="Arial"/>
              </a:rPr>
              <a:t>par une </a:t>
            </a:r>
            <a:r>
              <a:rPr sz="900" spc="-10" dirty="0">
                <a:latin typeface="Arial"/>
                <a:cs typeface="Arial"/>
              </a:rPr>
              <a:t>faute </a:t>
            </a:r>
            <a:r>
              <a:rPr sz="900" spc="-45" dirty="0">
                <a:latin typeface="Arial"/>
                <a:cs typeface="Arial"/>
              </a:rPr>
              <a:t>grave </a:t>
            </a:r>
            <a:r>
              <a:rPr sz="900" spc="5" dirty="0">
                <a:latin typeface="Arial"/>
                <a:cs typeface="Arial"/>
              </a:rPr>
              <a:t>et </a:t>
            </a:r>
            <a:r>
              <a:rPr sz="900" spc="-15" dirty="0">
                <a:latin typeface="Arial"/>
                <a:cs typeface="Arial"/>
              </a:rPr>
              <a:t>caractérisée </a:t>
            </a:r>
            <a:r>
              <a:rPr sz="900" spc="-20" dirty="0">
                <a:latin typeface="Arial"/>
                <a:cs typeface="Arial"/>
              </a:rPr>
              <a:t>de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l’employé.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71755" marR="64769" algn="just">
              <a:lnSpc>
                <a:spcPct val="100000"/>
              </a:lnSpc>
            </a:pPr>
            <a:r>
              <a:rPr sz="900" spc="-65" dirty="0">
                <a:latin typeface="Arial"/>
                <a:cs typeface="Arial"/>
              </a:rPr>
              <a:t>En </a:t>
            </a:r>
            <a:r>
              <a:rPr sz="900" spc="-5" dirty="0">
                <a:latin typeface="Arial"/>
                <a:cs typeface="Arial"/>
              </a:rPr>
              <a:t>l’espèce, </a:t>
            </a:r>
            <a:r>
              <a:rPr sz="900" spc="-25" dirty="0">
                <a:latin typeface="Arial"/>
                <a:cs typeface="Arial"/>
              </a:rPr>
              <a:t>une </a:t>
            </a:r>
            <a:r>
              <a:rPr sz="900" spc="-20" dirty="0">
                <a:latin typeface="Arial"/>
                <a:cs typeface="Arial"/>
              </a:rPr>
              <a:t>joueuse de </a:t>
            </a:r>
            <a:r>
              <a:rPr sz="900" spc="-10" dirty="0">
                <a:latin typeface="Arial"/>
                <a:cs typeface="Arial"/>
              </a:rPr>
              <a:t>basketball </a:t>
            </a:r>
            <a:r>
              <a:rPr sz="900" spc="-20" dirty="0">
                <a:latin typeface="Arial"/>
                <a:cs typeface="Arial"/>
              </a:rPr>
              <a:t>avait </a:t>
            </a:r>
            <a:r>
              <a:rPr sz="900" spc="-10" dirty="0">
                <a:latin typeface="Arial"/>
                <a:cs typeface="Arial"/>
              </a:rPr>
              <a:t>pris </a:t>
            </a:r>
            <a:r>
              <a:rPr sz="900" dirty="0">
                <a:latin typeface="Arial"/>
                <a:cs typeface="Arial"/>
              </a:rPr>
              <a:t>part </a:t>
            </a:r>
            <a:r>
              <a:rPr sz="900" spc="-15" dirty="0">
                <a:latin typeface="Arial"/>
                <a:cs typeface="Arial"/>
              </a:rPr>
              <a:t>à </a:t>
            </a:r>
            <a:r>
              <a:rPr sz="900" spc="-25" dirty="0">
                <a:latin typeface="Arial"/>
                <a:cs typeface="Arial"/>
              </a:rPr>
              <a:t>une </a:t>
            </a:r>
            <a:r>
              <a:rPr sz="900" spc="-10" dirty="0">
                <a:latin typeface="Arial"/>
                <a:cs typeface="Arial"/>
              </a:rPr>
              <a:t>altercation </a:t>
            </a:r>
            <a:r>
              <a:rPr sz="900" spc="-40" dirty="0">
                <a:latin typeface="Arial"/>
                <a:cs typeface="Arial"/>
              </a:rPr>
              <a:t>avec </a:t>
            </a:r>
            <a:r>
              <a:rPr sz="900" spc="-25" dirty="0">
                <a:latin typeface="Arial"/>
                <a:cs typeface="Arial"/>
              </a:rPr>
              <a:t>une </a:t>
            </a:r>
            <a:r>
              <a:rPr sz="900" spc="-20" dirty="0">
                <a:latin typeface="Arial"/>
                <a:cs typeface="Arial"/>
              </a:rPr>
              <a:t>joueuse de </a:t>
            </a:r>
            <a:r>
              <a:rPr sz="900" spc="-10" dirty="0">
                <a:latin typeface="Arial"/>
                <a:cs typeface="Arial"/>
              </a:rPr>
              <a:t>l’équipe  </a:t>
            </a:r>
            <a:r>
              <a:rPr sz="900" spc="-25" dirty="0">
                <a:latin typeface="Arial"/>
                <a:cs typeface="Arial"/>
              </a:rPr>
              <a:t>adverse </a:t>
            </a:r>
            <a:r>
              <a:rPr sz="900" spc="-5" dirty="0">
                <a:latin typeface="Arial"/>
                <a:cs typeface="Arial"/>
              </a:rPr>
              <a:t>lors </a:t>
            </a:r>
            <a:r>
              <a:rPr sz="900" spc="-10" dirty="0">
                <a:latin typeface="Arial"/>
                <a:cs typeface="Arial"/>
              </a:rPr>
              <a:t>d’une </a:t>
            </a:r>
            <a:r>
              <a:rPr sz="900" spc="-20" dirty="0">
                <a:latin typeface="Arial"/>
                <a:cs typeface="Arial"/>
              </a:rPr>
              <a:t>rencontre </a:t>
            </a:r>
            <a:r>
              <a:rPr sz="900" spc="-10" dirty="0">
                <a:latin typeface="Arial"/>
                <a:cs typeface="Arial"/>
              </a:rPr>
              <a:t>sportive. </a:t>
            </a:r>
            <a:r>
              <a:rPr sz="900" spc="-40" dirty="0">
                <a:latin typeface="Arial"/>
                <a:cs typeface="Arial"/>
              </a:rPr>
              <a:t>La </a:t>
            </a:r>
            <a:r>
              <a:rPr sz="900" spc="-25" dirty="0">
                <a:latin typeface="Arial"/>
                <a:cs typeface="Arial"/>
              </a:rPr>
              <a:t>cour </a:t>
            </a:r>
            <a:r>
              <a:rPr sz="900" spc="-10" dirty="0">
                <a:latin typeface="Arial"/>
                <a:cs typeface="Arial"/>
              </a:rPr>
              <a:t>d’appel </a:t>
            </a:r>
            <a:r>
              <a:rPr sz="900" spc="-15" dirty="0">
                <a:latin typeface="Arial"/>
                <a:cs typeface="Arial"/>
              </a:rPr>
              <a:t>a </a:t>
            </a:r>
            <a:r>
              <a:rPr sz="900" spc="-20" dirty="0">
                <a:latin typeface="Arial"/>
                <a:cs typeface="Arial"/>
              </a:rPr>
              <a:t>considéré </a:t>
            </a:r>
            <a:r>
              <a:rPr sz="900" spc="-5" dirty="0">
                <a:latin typeface="Arial"/>
                <a:cs typeface="Arial"/>
              </a:rPr>
              <a:t>le </a:t>
            </a:r>
            <a:r>
              <a:rPr sz="900" spc="-15" dirty="0">
                <a:latin typeface="Arial"/>
                <a:cs typeface="Arial"/>
              </a:rPr>
              <a:t>licenciement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5" dirty="0">
                <a:latin typeface="Arial"/>
                <a:cs typeface="Arial"/>
              </a:rPr>
              <a:t>cette </a:t>
            </a:r>
            <a:r>
              <a:rPr sz="900" spc="-20" dirty="0">
                <a:latin typeface="Arial"/>
                <a:cs typeface="Arial"/>
              </a:rPr>
              <a:t>joueuse  </a:t>
            </a:r>
            <a:r>
              <a:rPr sz="900" spc="-25" dirty="0">
                <a:latin typeface="Arial"/>
                <a:cs typeface="Arial"/>
              </a:rPr>
              <a:t>pour ce </a:t>
            </a:r>
            <a:r>
              <a:rPr sz="900" dirty="0">
                <a:latin typeface="Arial"/>
                <a:cs typeface="Arial"/>
              </a:rPr>
              <a:t>motif </a:t>
            </a:r>
            <a:r>
              <a:rPr sz="900" spc="-25" dirty="0">
                <a:latin typeface="Arial"/>
                <a:cs typeface="Arial"/>
              </a:rPr>
              <a:t>comme </a:t>
            </a:r>
            <a:r>
              <a:rPr sz="900" spc="-5" dirty="0">
                <a:latin typeface="Arial"/>
                <a:cs typeface="Arial"/>
              </a:rPr>
              <a:t>étant </a:t>
            </a:r>
            <a:r>
              <a:rPr sz="900" spc="-10" dirty="0">
                <a:latin typeface="Arial"/>
                <a:cs typeface="Arial"/>
              </a:rPr>
              <a:t>sans </a:t>
            </a:r>
            <a:r>
              <a:rPr sz="900" spc="-20" dirty="0">
                <a:latin typeface="Arial"/>
                <a:cs typeface="Arial"/>
              </a:rPr>
              <a:t>cause </a:t>
            </a:r>
            <a:r>
              <a:rPr sz="900" spc="-15" dirty="0">
                <a:latin typeface="Arial"/>
                <a:cs typeface="Arial"/>
              </a:rPr>
              <a:t>réelle </a:t>
            </a:r>
            <a:r>
              <a:rPr sz="900" spc="5" dirty="0">
                <a:latin typeface="Arial"/>
                <a:cs typeface="Arial"/>
              </a:rPr>
              <a:t>et </a:t>
            </a:r>
            <a:r>
              <a:rPr sz="900" spc="-15" dirty="0">
                <a:latin typeface="Arial"/>
                <a:cs typeface="Arial"/>
              </a:rPr>
              <a:t>sérieuse </a:t>
            </a:r>
            <a:r>
              <a:rPr sz="900" spc="-40" dirty="0">
                <a:latin typeface="Arial"/>
                <a:cs typeface="Arial"/>
              </a:rPr>
              <a:t>(La </a:t>
            </a:r>
            <a:r>
              <a:rPr sz="900" spc="-10" dirty="0">
                <a:latin typeface="Arial"/>
                <a:cs typeface="Arial"/>
              </a:rPr>
              <a:t>sportive </a:t>
            </a:r>
            <a:r>
              <a:rPr sz="900" spc="5" dirty="0">
                <a:latin typeface="Arial"/>
                <a:cs typeface="Arial"/>
              </a:rPr>
              <a:t>n’était </a:t>
            </a:r>
            <a:r>
              <a:rPr sz="900" spc="-15" dirty="0">
                <a:latin typeface="Arial"/>
                <a:cs typeface="Arial"/>
              </a:rPr>
              <a:t>pas </a:t>
            </a:r>
            <a:r>
              <a:rPr sz="900" dirty="0">
                <a:latin typeface="Arial"/>
                <a:cs typeface="Arial"/>
              </a:rPr>
              <a:t>l’initiatrice </a:t>
            </a:r>
            <a:r>
              <a:rPr sz="900" spc="-20" dirty="0">
                <a:latin typeface="Arial"/>
                <a:cs typeface="Arial"/>
              </a:rPr>
              <a:t>de </a:t>
            </a:r>
            <a:r>
              <a:rPr sz="900" spc="-5" dirty="0">
                <a:latin typeface="Arial"/>
                <a:cs typeface="Arial"/>
              </a:rPr>
              <a:t>cette  </a:t>
            </a:r>
            <a:r>
              <a:rPr sz="900" spc="-20" dirty="0">
                <a:latin typeface="Arial"/>
                <a:cs typeface="Arial"/>
              </a:rPr>
              <a:t>rixe). </a:t>
            </a:r>
            <a:r>
              <a:rPr sz="900" b="1" spc="-5" dirty="0">
                <a:latin typeface="UnDotum"/>
                <a:cs typeface="UnDotum"/>
              </a:rPr>
              <a:t>Référence </a:t>
            </a:r>
            <a:r>
              <a:rPr sz="900" b="1" dirty="0">
                <a:latin typeface="UnDotum"/>
                <a:cs typeface="UnDotum"/>
              </a:rPr>
              <a:t>: </a:t>
            </a:r>
            <a:r>
              <a:rPr sz="900" b="1" spc="-5" dirty="0">
                <a:latin typeface="UnDotum"/>
                <a:cs typeface="UnDotum"/>
              </a:rPr>
              <a:t>cour d’appel </a:t>
            </a:r>
            <a:r>
              <a:rPr sz="900" b="1" dirty="0">
                <a:latin typeface="UnDotum"/>
                <a:cs typeface="UnDotum"/>
              </a:rPr>
              <a:t>d’Aix </a:t>
            </a:r>
            <a:r>
              <a:rPr sz="900" b="1" spc="-5" dirty="0">
                <a:latin typeface="UnDotum"/>
                <a:cs typeface="UnDotum"/>
              </a:rPr>
              <a:t>en </a:t>
            </a:r>
            <a:r>
              <a:rPr sz="900" b="1" spc="-10" dirty="0">
                <a:latin typeface="UnDotum"/>
                <a:cs typeface="UnDotum"/>
              </a:rPr>
              <a:t>Provence, </a:t>
            </a:r>
            <a:r>
              <a:rPr sz="900" b="1" spc="-5" dirty="0">
                <a:latin typeface="UnDotum"/>
                <a:cs typeface="UnDotum"/>
              </a:rPr>
              <a:t>26 février 2013, Laura </a:t>
            </a:r>
            <a:r>
              <a:rPr sz="900" b="1" dirty="0">
                <a:latin typeface="UnDotum"/>
                <a:cs typeface="UnDotum"/>
              </a:rPr>
              <a:t>Desert </a:t>
            </a:r>
            <a:r>
              <a:rPr sz="900" b="1" spc="-5" dirty="0">
                <a:latin typeface="UnDotum"/>
                <a:cs typeface="UnDotum"/>
              </a:rPr>
              <a:t>c/ association  </a:t>
            </a:r>
            <a:r>
              <a:rPr sz="900" b="1" spc="-15" dirty="0">
                <a:latin typeface="UnDotum"/>
                <a:cs typeface="UnDotum"/>
              </a:rPr>
              <a:t>Cavigal Basket, </a:t>
            </a:r>
            <a:r>
              <a:rPr sz="900" b="1" dirty="0">
                <a:latin typeface="UnDotum"/>
                <a:cs typeface="UnDotum"/>
              </a:rPr>
              <a:t>(17</a:t>
            </a:r>
            <a:r>
              <a:rPr sz="750" b="1" baseline="33333" dirty="0">
                <a:latin typeface="UnDotum"/>
                <a:cs typeface="UnDotum"/>
              </a:rPr>
              <a:t>ème</a:t>
            </a:r>
            <a:r>
              <a:rPr sz="750" b="1" spc="-44" baseline="33333" dirty="0">
                <a:latin typeface="UnDotum"/>
                <a:cs typeface="UnDotum"/>
              </a:rPr>
              <a:t> </a:t>
            </a:r>
            <a:r>
              <a:rPr sz="900" b="1" spc="-10" dirty="0">
                <a:latin typeface="UnDotum"/>
                <a:cs typeface="UnDotum"/>
              </a:rPr>
              <a:t>chambre).</a:t>
            </a:r>
            <a:endParaRPr sz="9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299" y="3727056"/>
            <a:ext cx="5104130" cy="3470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marR="347345" indent="-203835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B- </a:t>
            </a:r>
            <a:r>
              <a:rPr sz="1400" b="1" spc="-20" dirty="0">
                <a:solidFill>
                  <a:srgbClr val="598396"/>
                </a:solidFill>
                <a:latin typeface="UnDotum"/>
                <a:cs typeface="UnDotum"/>
              </a:rPr>
              <a:t>Pour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les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éducateurs/entraîneurs évoluant dans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les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clubs  </a:t>
            </a:r>
            <a:r>
              <a:rPr sz="1400" b="1" spc="-5" dirty="0">
                <a:solidFill>
                  <a:srgbClr val="598396"/>
                </a:solidFill>
                <a:latin typeface="UnDotum"/>
                <a:cs typeface="UnDotum"/>
              </a:rPr>
              <a:t>sportifs</a:t>
            </a:r>
            <a:r>
              <a:rPr sz="1400" b="1" spc="-8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pratiquant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la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discipline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organisée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par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la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fédération 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sportive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UnDotum"/>
              <a:cs typeface="UnDotum"/>
            </a:endParaRPr>
          </a:p>
          <a:p>
            <a:pPr marL="12700" marR="8255" algn="just">
              <a:lnSpc>
                <a:spcPct val="100000"/>
              </a:lnSpc>
              <a:spcBef>
                <a:spcPts val="5"/>
              </a:spcBef>
            </a:pPr>
            <a:r>
              <a:rPr sz="1000" spc="-40" dirty="0">
                <a:latin typeface="Arial"/>
                <a:cs typeface="Arial"/>
              </a:rPr>
              <a:t>La </a:t>
            </a:r>
            <a:r>
              <a:rPr sz="1000" spc="-30" dirty="0">
                <a:latin typeface="Arial"/>
                <a:cs typeface="Arial"/>
              </a:rPr>
              <a:t>marge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35" dirty="0">
                <a:latin typeface="Arial"/>
                <a:cs typeface="Arial"/>
              </a:rPr>
              <a:t>manœuvre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fédération </a:t>
            </a:r>
            <a:r>
              <a:rPr sz="1000" spc="-5" dirty="0">
                <a:latin typeface="Arial"/>
                <a:cs typeface="Arial"/>
              </a:rPr>
              <a:t>sportive </a:t>
            </a:r>
            <a:r>
              <a:rPr sz="1000" spc="-40" dirty="0">
                <a:latin typeface="Arial"/>
                <a:cs typeface="Arial"/>
              </a:rPr>
              <a:t>vis-à-vis </a:t>
            </a:r>
            <a:r>
              <a:rPr sz="1000" spc="-10" dirty="0">
                <a:latin typeface="Arial"/>
                <a:cs typeface="Arial"/>
              </a:rPr>
              <a:t>des clubs </a:t>
            </a:r>
            <a:r>
              <a:rPr sz="1000" spc="10" dirty="0">
                <a:latin typeface="Arial"/>
                <a:cs typeface="Arial"/>
              </a:rPr>
              <a:t>est </a:t>
            </a:r>
            <a:r>
              <a:rPr sz="1000" spc="-5" dirty="0">
                <a:latin typeface="Arial"/>
                <a:cs typeface="Arial"/>
              </a:rPr>
              <a:t>plus </a:t>
            </a:r>
            <a:r>
              <a:rPr sz="1000" dirty="0">
                <a:latin typeface="Arial"/>
                <a:cs typeface="Arial"/>
              </a:rPr>
              <a:t>étroite </a:t>
            </a:r>
            <a:r>
              <a:rPr sz="1000" spc="-15" dirty="0">
                <a:latin typeface="Arial"/>
                <a:cs typeface="Arial"/>
              </a:rPr>
              <a:t>puisque  </a:t>
            </a:r>
            <a:r>
              <a:rPr sz="1000" dirty="0">
                <a:latin typeface="Arial"/>
                <a:cs typeface="Arial"/>
              </a:rPr>
              <a:t>les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clubs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ont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gestion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autonome.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Dans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cas,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c’est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procédure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décrite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dans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fiche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5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du  </a:t>
            </a:r>
            <a:r>
              <a:rPr sz="1000" spc="-40" dirty="0">
                <a:latin typeface="Arial"/>
                <a:cs typeface="Arial"/>
              </a:rPr>
              <a:t>vade-mecum </a:t>
            </a:r>
            <a:r>
              <a:rPr sz="1000" spc="-15" dirty="0">
                <a:latin typeface="Arial"/>
                <a:cs typeface="Arial"/>
              </a:rPr>
              <a:t>qui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s’applique.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  <a:spcBef>
                <a:spcPts val="5"/>
              </a:spcBef>
            </a:pPr>
            <a:r>
              <a:rPr sz="1000" spc="-20" dirty="0">
                <a:latin typeface="Arial"/>
                <a:cs typeface="Arial"/>
              </a:rPr>
              <a:t>Néanmoins,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fédération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n’est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pas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dispensée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pour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autant</a:t>
            </a:r>
            <a:r>
              <a:rPr sz="1000" spc="-25" dirty="0">
                <a:latin typeface="Arial"/>
                <a:cs typeface="Arial"/>
              </a:rPr>
              <a:t> de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toute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action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contre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tels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faits.  </a:t>
            </a:r>
            <a:r>
              <a:rPr sz="1000" spc="-30" dirty="0">
                <a:latin typeface="Arial"/>
                <a:cs typeface="Arial"/>
              </a:rPr>
              <a:t>Elle </a:t>
            </a:r>
            <a:r>
              <a:rPr sz="1000" spc="-10" dirty="0">
                <a:latin typeface="Arial"/>
                <a:cs typeface="Arial"/>
              </a:rPr>
              <a:t>peut </a:t>
            </a:r>
            <a:r>
              <a:rPr sz="1000" spc="-25" dirty="0">
                <a:latin typeface="Arial"/>
                <a:cs typeface="Arial"/>
              </a:rPr>
              <a:t>agir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0" dirty="0">
                <a:latin typeface="Arial"/>
                <a:cs typeface="Arial"/>
              </a:rPr>
              <a:t>destination </a:t>
            </a:r>
            <a:r>
              <a:rPr sz="1000" spc="-15" dirty="0">
                <a:latin typeface="Arial"/>
                <a:cs typeface="Arial"/>
              </a:rPr>
              <a:t>des clubs </a:t>
            </a:r>
            <a:r>
              <a:rPr sz="1000" spc="5" dirty="0">
                <a:latin typeface="Arial"/>
                <a:cs typeface="Arial"/>
              </a:rPr>
              <a:t>sportifs </a:t>
            </a:r>
            <a:r>
              <a:rPr sz="1000" spc="-20" dirty="0">
                <a:latin typeface="Arial"/>
                <a:cs typeface="Arial"/>
              </a:rPr>
              <a:t>à double </a:t>
            </a:r>
            <a:r>
              <a:rPr sz="1000" spc="5" dirty="0">
                <a:latin typeface="Arial"/>
                <a:cs typeface="Arial"/>
              </a:rPr>
              <a:t>titre</a:t>
            </a:r>
            <a:r>
              <a:rPr sz="1000" spc="-16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300355" marR="8890" indent="-107950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30" dirty="0">
                <a:latin typeface="Arial"/>
                <a:cs typeface="Arial"/>
              </a:rPr>
              <a:t>campagnes </a:t>
            </a:r>
            <a:r>
              <a:rPr sz="1000" spc="-25" dirty="0">
                <a:latin typeface="Arial"/>
                <a:cs typeface="Arial"/>
              </a:rPr>
              <a:t>de prévention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sensibilisation </a:t>
            </a:r>
            <a:r>
              <a:rPr sz="1000" spc="-30" dirty="0">
                <a:latin typeface="Arial"/>
                <a:cs typeface="Arial"/>
              </a:rPr>
              <a:t>(à </a:t>
            </a:r>
            <a:r>
              <a:rPr sz="1000" dirty="0">
                <a:latin typeface="Arial"/>
                <a:cs typeface="Arial"/>
              </a:rPr>
              <a:t>l’initiative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fédération </a:t>
            </a:r>
            <a:r>
              <a:rPr sz="1000" spc="-30" dirty="0">
                <a:latin typeface="Arial"/>
                <a:cs typeface="Arial"/>
              </a:rPr>
              <a:t>ou 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5" dirty="0">
                <a:latin typeface="Arial"/>
                <a:cs typeface="Arial"/>
              </a:rPr>
              <a:t>tant </a:t>
            </a:r>
            <a:r>
              <a:rPr sz="1000" spc="-25" dirty="0">
                <a:latin typeface="Arial"/>
                <a:cs typeface="Arial"/>
              </a:rPr>
              <a:t>que </a:t>
            </a:r>
            <a:r>
              <a:rPr sz="1000" spc="-10" dirty="0">
                <a:latin typeface="Arial"/>
                <a:cs typeface="Arial"/>
              </a:rPr>
              <a:t>relais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30" dirty="0">
                <a:latin typeface="Arial"/>
                <a:cs typeface="Arial"/>
              </a:rPr>
              <a:t>campagnes </a:t>
            </a:r>
            <a:r>
              <a:rPr sz="1000" spc="-25" dirty="0">
                <a:latin typeface="Arial"/>
                <a:cs typeface="Arial"/>
              </a:rPr>
              <a:t>de prévention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dirty="0">
                <a:latin typeface="Arial"/>
                <a:cs typeface="Arial"/>
              </a:rPr>
              <a:t>outils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sensibilisation </a:t>
            </a:r>
            <a:r>
              <a:rPr sz="1000" spc="-10" dirty="0">
                <a:latin typeface="Arial"/>
                <a:cs typeface="Arial"/>
              </a:rPr>
              <a:t>produits </a:t>
            </a:r>
            <a:r>
              <a:rPr sz="1000" spc="-30" dirty="0">
                <a:latin typeface="Arial"/>
                <a:cs typeface="Arial"/>
              </a:rPr>
              <a:t>par 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ministère </a:t>
            </a:r>
            <a:r>
              <a:rPr sz="1000" spc="-35" dirty="0">
                <a:latin typeface="Arial"/>
                <a:cs typeface="Arial"/>
              </a:rPr>
              <a:t>chargé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5" dirty="0">
                <a:latin typeface="Arial"/>
                <a:cs typeface="Arial"/>
              </a:rPr>
              <a:t>sports et </a:t>
            </a:r>
            <a:r>
              <a:rPr sz="1000" dirty="0">
                <a:latin typeface="Arial"/>
                <a:cs typeface="Arial"/>
              </a:rPr>
              <a:t>ses </a:t>
            </a:r>
            <a:r>
              <a:rPr sz="1000" spc="-15" dirty="0">
                <a:latin typeface="Arial"/>
                <a:cs typeface="Arial"/>
              </a:rPr>
              <a:t>services </a:t>
            </a:r>
            <a:r>
              <a:rPr sz="1000" spc="-20" dirty="0">
                <a:latin typeface="Arial"/>
                <a:cs typeface="Arial"/>
              </a:rPr>
              <a:t>déconcentrés)</a:t>
            </a:r>
            <a:r>
              <a:rPr sz="1000" spc="-20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300355" marR="5080" indent="-107950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300990" algn="l"/>
              </a:tabLst>
            </a:pPr>
            <a:r>
              <a:rPr sz="1000" spc="-25" dirty="0">
                <a:latin typeface="Arial"/>
                <a:cs typeface="Arial"/>
              </a:rPr>
              <a:t>par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rôle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conseil</a:t>
            </a:r>
            <a:r>
              <a:rPr sz="1000" spc="-45" dirty="0">
                <a:latin typeface="Arial"/>
                <a:cs typeface="Arial"/>
              </a:rPr>
              <a:t> vis-à-vis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présidents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clubs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si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ceux-ci </a:t>
            </a:r>
            <a:r>
              <a:rPr sz="1000" dirty="0">
                <a:latin typeface="Arial"/>
                <a:cs typeface="Arial"/>
              </a:rPr>
              <a:t>sollicitent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présidents 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ligue </a:t>
            </a:r>
            <a:r>
              <a:rPr sz="1000" spc="85" dirty="0">
                <a:latin typeface="Arial"/>
                <a:cs typeface="Arial"/>
              </a:rPr>
              <a:t>et/ </a:t>
            </a:r>
            <a:r>
              <a:rPr sz="1000" spc="-20" dirty="0">
                <a:latin typeface="Arial"/>
                <a:cs typeface="Arial"/>
              </a:rPr>
              <a:t>ou </a:t>
            </a:r>
            <a:r>
              <a:rPr sz="1000" spc="5" dirty="0">
                <a:latin typeface="Arial"/>
                <a:cs typeface="Arial"/>
              </a:rPr>
              <a:t>les </a:t>
            </a:r>
            <a:r>
              <a:rPr sz="1000" dirty="0">
                <a:latin typeface="Arial"/>
                <a:cs typeface="Arial"/>
              </a:rPr>
              <a:t>conseillers </a:t>
            </a:r>
            <a:r>
              <a:rPr sz="1000" spc="-5" dirty="0">
                <a:latin typeface="Arial"/>
                <a:cs typeface="Arial"/>
              </a:rPr>
              <a:t>techniques </a:t>
            </a:r>
            <a:r>
              <a:rPr sz="1000" spc="15" dirty="0">
                <a:latin typeface="Arial"/>
                <a:cs typeface="Arial"/>
              </a:rPr>
              <a:t>sportifs </a:t>
            </a:r>
            <a:r>
              <a:rPr sz="1000" spc="-25" dirty="0">
                <a:latin typeface="Arial"/>
                <a:cs typeface="Arial"/>
              </a:rPr>
              <a:t>(cTS) </a:t>
            </a:r>
            <a:r>
              <a:rPr sz="1000" spc="-5" dirty="0">
                <a:latin typeface="Arial"/>
                <a:cs typeface="Arial"/>
              </a:rPr>
              <a:t>des fédérations </a:t>
            </a:r>
            <a:r>
              <a:rPr sz="1000" spc="5" dirty="0">
                <a:latin typeface="Arial"/>
                <a:cs typeface="Arial"/>
              </a:rPr>
              <a:t>sportives. </a:t>
            </a:r>
            <a:r>
              <a:rPr sz="1000" spc="28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ce </a:t>
            </a:r>
            <a:r>
              <a:rPr sz="1000" spc="-10" dirty="0">
                <a:latin typeface="Arial"/>
                <a:cs typeface="Arial"/>
              </a:rPr>
              <a:t>rôle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conseil </a:t>
            </a:r>
            <a:r>
              <a:rPr sz="1000" dirty="0">
                <a:latin typeface="Arial"/>
                <a:cs typeface="Arial"/>
              </a:rPr>
              <a:t>consistera le plus </a:t>
            </a:r>
            <a:r>
              <a:rPr sz="1000" spc="-5" dirty="0">
                <a:latin typeface="Arial"/>
                <a:cs typeface="Arial"/>
              </a:rPr>
              <a:t>souvent,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dans </a:t>
            </a:r>
            <a:r>
              <a:rPr sz="1000" spc="-20" dirty="0">
                <a:latin typeface="Arial"/>
                <a:cs typeface="Arial"/>
              </a:rPr>
              <a:t>un </a:t>
            </a:r>
            <a:r>
              <a:rPr sz="1000" spc="-10" dirty="0">
                <a:latin typeface="Arial"/>
                <a:cs typeface="Arial"/>
              </a:rPr>
              <a:t>premier </a:t>
            </a:r>
            <a:r>
              <a:rPr sz="1000" spc="5" dirty="0">
                <a:latin typeface="Arial"/>
                <a:cs typeface="Arial"/>
              </a:rPr>
              <a:t>temps,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5" dirty="0">
                <a:latin typeface="Arial"/>
                <a:cs typeface="Arial"/>
              </a:rPr>
              <a:t>proposer  </a:t>
            </a:r>
            <a:r>
              <a:rPr sz="1000" spc="-20" dirty="0">
                <a:latin typeface="Arial"/>
                <a:cs typeface="Arial"/>
              </a:rPr>
              <a:t>au </a:t>
            </a:r>
            <a:r>
              <a:rPr sz="1000" spc="-10" dirty="0">
                <a:latin typeface="Arial"/>
                <a:cs typeface="Arial"/>
              </a:rPr>
              <a:t>président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spc="-15" dirty="0">
                <a:latin typeface="Arial"/>
                <a:cs typeface="Arial"/>
              </a:rPr>
              <a:t>club </a:t>
            </a:r>
            <a:r>
              <a:rPr sz="1000" spc="10" dirty="0">
                <a:latin typeface="Arial"/>
                <a:cs typeface="Arial"/>
              </a:rPr>
              <a:t>sportif </a:t>
            </a:r>
            <a:r>
              <a:rPr sz="1000" spc="-5" dirty="0">
                <a:latin typeface="Arial"/>
                <a:cs typeface="Arial"/>
              </a:rPr>
              <a:t>la mise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-15" dirty="0">
                <a:latin typeface="Arial"/>
                <a:cs typeface="Arial"/>
              </a:rPr>
              <a:t>place </a:t>
            </a:r>
            <a:r>
              <a:rPr sz="1000" dirty="0">
                <a:latin typeface="Arial"/>
                <a:cs typeface="Arial"/>
              </a:rPr>
              <a:t>d’un </a:t>
            </a:r>
            <a:r>
              <a:rPr sz="1000" spc="-5" dirty="0">
                <a:latin typeface="Arial"/>
                <a:cs typeface="Arial"/>
              </a:rPr>
              <a:t>temps d’écoute </a:t>
            </a:r>
            <a:r>
              <a:rPr sz="1000" spc="-10" dirty="0">
                <a:latin typeface="Arial"/>
                <a:cs typeface="Arial"/>
              </a:rPr>
              <a:t>des </a:t>
            </a:r>
            <a:r>
              <a:rPr sz="1000" spc="-5" dirty="0">
                <a:latin typeface="Arial"/>
                <a:cs typeface="Arial"/>
              </a:rPr>
              <a:t>enfants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des  </a:t>
            </a:r>
            <a:r>
              <a:rPr sz="1000" spc="-5" dirty="0">
                <a:latin typeface="Arial"/>
                <a:cs typeface="Arial"/>
              </a:rPr>
              <a:t>parents </a:t>
            </a:r>
            <a:r>
              <a:rPr sz="1000" spc="-10" dirty="0">
                <a:latin typeface="Arial"/>
                <a:cs typeface="Arial"/>
              </a:rPr>
              <a:t>concernés, dans </a:t>
            </a:r>
            <a:r>
              <a:rPr sz="1000" spc="5" dirty="0">
                <a:latin typeface="Arial"/>
                <a:cs typeface="Arial"/>
              </a:rPr>
              <a:t>l’information </a:t>
            </a:r>
            <a:r>
              <a:rPr sz="1000" spc="-5" dirty="0">
                <a:latin typeface="Arial"/>
                <a:cs typeface="Arial"/>
              </a:rPr>
              <a:t>des services </a:t>
            </a:r>
            <a:r>
              <a:rPr sz="1000" spc="-10" dirty="0">
                <a:latin typeface="Arial"/>
                <a:cs typeface="Arial"/>
              </a:rPr>
              <a:t>déconcentrés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l’État </a:t>
            </a:r>
            <a:r>
              <a:rPr sz="1000" spc="-20" dirty="0">
                <a:latin typeface="Arial"/>
                <a:cs typeface="Arial"/>
              </a:rPr>
              <a:t>au niveau  </a:t>
            </a:r>
            <a:r>
              <a:rPr sz="1000" spc="-10" dirty="0">
                <a:latin typeface="Arial"/>
                <a:cs typeface="Arial"/>
              </a:rPr>
              <a:t>départemental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mais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aussi,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si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faits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justifient,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dans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dépôt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d’une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plainte.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706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26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269999" y="0"/>
                </a:moveTo>
                <a:lnTo>
                  <a:pt x="0" y="0"/>
                </a:lnTo>
                <a:lnTo>
                  <a:pt x="0" y="9524"/>
                </a:lnTo>
                <a:lnTo>
                  <a:pt x="269999" y="9524"/>
                </a:lnTo>
                <a:lnTo>
                  <a:pt x="269999" y="0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4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046" y="471461"/>
            <a:ext cx="5251450" cy="6402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100" marR="254635" indent="-203835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C-</a:t>
            </a:r>
            <a:r>
              <a:rPr sz="1400" b="1" spc="-8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20" dirty="0">
                <a:solidFill>
                  <a:srgbClr val="598396"/>
                </a:solidFill>
                <a:latin typeface="UnDotum"/>
                <a:cs typeface="UnDotum"/>
              </a:rPr>
              <a:t>Pour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les</a:t>
            </a:r>
            <a:r>
              <a:rPr sz="1400" b="1" spc="-8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5" dirty="0">
                <a:solidFill>
                  <a:srgbClr val="598396"/>
                </a:solidFill>
                <a:latin typeface="UnDotum"/>
                <a:cs typeface="UnDotum"/>
              </a:rPr>
              <a:t>sportifs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mineurs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ou</a:t>
            </a:r>
            <a:r>
              <a:rPr sz="1400" b="1" spc="-8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majeurs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évoluant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dans</a:t>
            </a:r>
            <a:r>
              <a:rPr sz="1400" b="1" spc="-8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les</a:t>
            </a:r>
            <a:r>
              <a:rPr sz="1400" b="1" spc="-7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clubs  </a:t>
            </a:r>
            <a:r>
              <a:rPr sz="1400" b="1" spc="-5" dirty="0">
                <a:solidFill>
                  <a:srgbClr val="598396"/>
                </a:solidFill>
                <a:latin typeface="UnDotum"/>
                <a:cs typeface="UnDotum"/>
              </a:rPr>
              <a:t>sportifs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pratiquant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la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discipline organisée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par la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fédération 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sportive</a:t>
            </a:r>
            <a:endParaRPr sz="14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UnDotum"/>
              <a:cs typeface="UnDotum"/>
            </a:endParaRPr>
          </a:p>
          <a:p>
            <a:pPr marL="262890" indent="-174625">
              <a:lnSpc>
                <a:spcPct val="100000"/>
              </a:lnSpc>
              <a:buAutoNum type="arabicPeriod"/>
              <a:tabLst>
                <a:tab pos="263525" algn="l"/>
              </a:tabLst>
            </a:pPr>
            <a:r>
              <a:rPr sz="1200" spc="-60" dirty="0">
                <a:solidFill>
                  <a:srgbClr val="598396"/>
                </a:solidFill>
                <a:latin typeface="Arial"/>
                <a:cs typeface="Arial"/>
              </a:rPr>
              <a:t>Une </a:t>
            </a:r>
            <a:r>
              <a:rPr sz="1200" spc="-35" dirty="0">
                <a:solidFill>
                  <a:srgbClr val="598396"/>
                </a:solidFill>
                <a:latin typeface="Arial"/>
                <a:cs typeface="Arial"/>
              </a:rPr>
              <a:t>procédure </a:t>
            </a:r>
            <a:r>
              <a:rPr sz="1200" spc="-15" dirty="0">
                <a:solidFill>
                  <a:srgbClr val="598396"/>
                </a:solidFill>
                <a:latin typeface="Arial"/>
                <a:cs typeface="Arial"/>
              </a:rPr>
              <a:t>disciplinaire peut être</a:t>
            </a:r>
            <a:r>
              <a:rPr sz="1200" spc="-55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déclenchée.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598396"/>
              </a:buClr>
              <a:buFont typeface="Arial"/>
              <a:buAutoNum type="arabicPeriod"/>
            </a:pPr>
            <a:endParaRPr sz="1500">
              <a:latin typeface="Arial"/>
              <a:cs typeface="Arial"/>
            </a:endParaRPr>
          </a:p>
          <a:p>
            <a:pPr marL="88900" algn="just">
              <a:lnSpc>
                <a:spcPct val="100000"/>
              </a:lnSpc>
            </a:pPr>
            <a:r>
              <a:rPr sz="1000" spc="-50" dirty="0">
                <a:latin typeface="Arial"/>
                <a:cs typeface="Arial"/>
              </a:rPr>
              <a:t>Deux </a:t>
            </a:r>
            <a:r>
              <a:rPr sz="1000" spc="-15" dirty="0">
                <a:latin typeface="Arial"/>
                <a:cs typeface="Arial"/>
              </a:rPr>
              <a:t>cas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0" dirty="0">
                <a:latin typeface="Arial"/>
                <a:cs typeface="Arial"/>
              </a:rPr>
              <a:t>figure </a:t>
            </a:r>
            <a:r>
              <a:rPr sz="1000" spc="-25" dirty="0">
                <a:latin typeface="Arial"/>
                <a:cs typeface="Arial"/>
              </a:rPr>
              <a:t>peuvent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5" dirty="0">
                <a:latin typeface="Arial"/>
                <a:cs typeface="Arial"/>
              </a:rPr>
              <a:t>présenter selon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fédérations sportives</a:t>
            </a:r>
            <a:r>
              <a:rPr sz="1000" spc="-13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</a:pPr>
            <a:r>
              <a:rPr sz="550" spc="-45" dirty="0">
                <a:solidFill>
                  <a:srgbClr val="6E6E6E"/>
                </a:solidFill>
                <a:latin typeface="Arial"/>
                <a:cs typeface="Arial"/>
              </a:rPr>
              <a:t>●●</a:t>
            </a:r>
            <a:r>
              <a:rPr sz="550" spc="-4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latin typeface="UnDotum"/>
                <a:cs typeface="UnDotum"/>
              </a:rPr>
              <a:t>Si le </a:t>
            </a:r>
            <a:r>
              <a:rPr sz="1000" b="1" spc="-10" dirty="0">
                <a:latin typeface="UnDotum"/>
                <a:cs typeface="UnDotum"/>
              </a:rPr>
              <a:t>club </a:t>
            </a:r>
            <a:r>
              <a:rPr sz="1000" b="1" spc="-5" dirty="0">
                <a:latin typeface="UnDotum"/>
                <a:cs typeface="UnDotum"/>
              </a:rPr>
              <a:t>n’est </a:t>
            </a:r>
            <a:r>
              <a:rPr sz="1000" b="1" spc="-10" dirty="0">
                <a:latin typeface="UnDotum"/>
                <a:cs typeface="UnDotum"/>
              </a:rPr>
              <a:t>pas affilié </a:t>
            </a:r>
            <a:r>
              <a:rPr sz="1000" b="1" dirty="0">
                <a:latin typeface="UnDotum"/>
                <a:cs typeface="UnDotum"/>
              </a:rPr>
              <a:t>à </a:t>
            </a:r>
            <a:r>
              <a:rPr sz="1000" b="1" spc="-5" dirty="0">
                <a:latin typeface="UnDotum"/>
                <a:cs typeface="UnDotum"/>
              </a:rPr>
              <a:t>la </a:t>
            </a:r>
            <a:r>
              <a:rPr sz="1000" b="1" spc="-10" dirty="0">
                <a:latin typeface="UnDotum"/>
                <a:cs typeface="UnDotum"/>
              </a:rPr>
              <a:t>fédération </a:t>
            </a:r>
            <a:r>
              <a:rPr sz="1000" b="1" dirty="0">
                <a:latin typeface="UnDotum"/>
                <a:cs typeface="UnDotum"/>
              </a:rPr>
              <a:t>:</a:t>
            </a:r>
            <a:endParaRPr sz="1000">
              <a:latin typeface="UnDotum"/>
              <a:cs typeface="UnDotum"/>
            </a:endParaRPr>
          </a:p>
          <a:p>
            <a:pPr>
              <a:lnSpc>
                <a:spcPct val="100000"/>
              </a:lnSpc>
            </a:pPr>
            <a:endParaRPr sz="700">
              <a:latin typeface="UnDotum"/>
              <a:cs typeface="UnDotum"/>
            </a:endParaRPr>
          </a:p>
          <a:p>
            <a:pPr marL="88900" marR="75565" algn="just">
              <a:lnSpc>
                <a:spcPct val="100000"/>
              </a:lnSpc>
            </a:pPr>
            <a:r>
              <a:rPr sz="1000" spc="-40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règlement </a:t>
            </a:r>
            <a:r>
              <a:rPr sz="1000" spc="-5" dirty="0">
                <a:latin typeface="Arial"/>
                <a:cs typeface="Arial"/>
              </a:rPr>
              <a:t>intérieur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spc="-10" dirty="0">
                <a:latin typeface="Arial"/>
                <a:cs typeface="Arial"/>
              </a:rPr>
              <a:t>club </a:t>
            </a:r>
            <a:r>
              <a:rPr sz="1000" dirty="0">
                <a:latin typeface="Arial"/>
                <a:cs typeface="Arial"/>
              </a:rPr>
              <a:t>s’appliquera </a:t>
            </a:r>
            <a:r>
              <a:rPr sz="1000" spc="15" dirty="0">
                <a:latin typeface="Arial"/>
                <a:cs typeface="Arial"/>
              </a:rPr>
              <a:t>si </a:t>
            </a:r>
            <a:r>
              <a:rPr sz="1000" spc="5" dirty="0">
                <a:latin typeface="Arial"/>
                <a:cs typeface="Arial"/>
              </a:rPr>
              <a:t>l’incident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dirty="0">
                <a:latin typeface="Arial"/>
                <a:cs typeface="Arial"/>
              </a:rPr>
              <a:t>lieu </a:t>
            </a:r>
            <a:r>
              <a:rPr sz="1000" spc="-10" dirty="0">
                <a:latin typeface="Arial"/>
                <a:cs typeface="Arial"/>
              </a:rPr>
              <a:t>dans </a:t>
            </a:r>
            <a:r>
              <a:rPr sz="1000" dirty="0">
                <a:latin typeface="Arial"/>
                <a:cs typeface="Arial"/>
              </a:rPr>
              <a:t>le </a:t>
            </a:r>
            <a:r>
              <a:rPr sz="1000" spc="-5" dirty="0">
                <a:latin typeface="Arial"/>
                <a:cs typeface="Arial"/>
              </a:rPr>
              <a:t>club. </a:t>
            </a:r>
            <a:r>
              <a:rPr sz="1000" spc="-5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contre, </a:t>
            </a:r>
            <a:r>
              <a:rPr sz="1000" spc="15" dirty="0">
                <a:latin typeface="Arial"/>
                <a:cs typeface="Arial"/>
              </a:rPr>
              <a:t>si  l’incident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spc="5" dirty="0">
                <a:latin typeface="Arial"/>
                <a:cs typeface="Arial"/>
              </a:rPr>
              <a:t>lieu </a:t>
            </a:r>
            <a:r>
              <a:rPr sz="1000" dirty="0">
                <a:latin typeface="Arial"/>
                <a:cs typeface="Arial"/>
              </a:rPr>
              <a:t>pendant </a:t>
            </a:r>
            <a:r>
              <a:rPr sz="1000" spc="-10" dirty="0">
                <a:latin typeface="Arial"/>
                <a:cs typeface="Arial"/>
              </a:rPr>
              <a:t>une </a:t>
            </a:r>
            <a:r>
              <a:rPr sz="1000" spc="10" dirty="0">
                <a:latin typeface="Arial"/>
                <a:cs typeface="Arial"/>
              </a:rPr>
              <a:t>compétition, </a:t>
            </a:r>
            <a:r>
              <a:rPr sz="1000" spc="-15" dirty="0">
                <a:latin typeface="Arial"/>
                <a:cs typeface="Arial"/>
              </a:rPr>
              <a:t>ce </a:t>
            </a:r>
            <a:r>
              <a:rPr sz="1000" dirty="0">
                <a:latin typeface="Arial"/>
                <a:cs typeface="Arial"/>
              </a:rPr>
              <a:t>sera </a:t>
            </a:r>
            <a:r>
              <a:rPr sz="1000" spc="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barème </a:t>
            </a:r>
            <a:r>
              <a:rPr sz="1000" spc="5" dirty="0">
                <a:latin typeface="Arial"/>
                <a:cs typeface="Arial"/>
              </a:rPr>
              <a:t>disciplinaire </a:t>
            </a:r>
            <a:r>
              <a:rPr sz="1000" dirty="0">
                <a:latin typeface="Arial"/>
                <a:cs typeface="Arial"/>
              </a:rPr>
              <a:t>fédéral </a:t>
            </a:r>
            <a:r>
              <a:rPr sz="1000" spc="5" dirty="0">
                <a:latin typeface="Arial"/>
                <a:cs typeface="Arial"/>
              </a:rPr>
              <a:t>qui  s’appliquera. </a:t>
            </a:r>
            <a:r>
              <a:rPr sz="1000" spc="-3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compétence </a:t>
            </a:r>
            <a:r>
              <a:rPr sz="1000" spc="-5" dirty="0">
                <a:latin typeface="Arial"/>
                <a:cs typeface="Arial"/>
              </a:rPr>
              <a:t>sera </a:t>
            </a:r>
            <a:r>
              <a:rPr sz="1000" dirty="0">
                <a:latin typeface="Arial"/>
                <a:cs typeface="Arial"/>
              </a:rPr>
              <a:t>celle </a:t>
            </a:r>
            <a:r>
              <a:rPr sz="1000" spc="-5" dirty="0">
                <a:latin typeface="Arial"/>
                <a:cs typeface="Arial"/>
              </a:rPr>
              <a:t>des </a:t>
            </a:r>
            <a:r>
              <a:rPr sz="1000" spc="-15" dirty="0">
                <a:latin typeface="Arial"/>
                <a:cs typeface="Arial"/>
              </a:rPr>
              <a:t>organes </a:t>
            </a:r>
            <a:r>
              <a:rPr sz="1000" spc="5" dirty="0">
                <a:latin typeface="Arial"/>
                <a:cs typeface="Arial"/>
              </a:rPr>
              <a:t>disciplinaires </a:t>
            </a:r>
            <a:r>
              <a:rPr sz="1000" spc="-15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la fédération </a:t>
            </a:r>
            <a:r>
              <a:rPr sz="1000" spc="-15" dirty="0">
                <a:latin typeface="Arial"/>
                <a:cs typeface="Arial"/>
              </a:rPr>
              <a:t>en  application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l’organisation </a:t>
            </a:r>
            <a:r>
              <a:rPr sz="1000" spc="-35" dirty="0">
                <a:latin typeface="Arial"/>
                <a:cs typeface="Arial"/>
              </a:rPr>
              <a:t>prévue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règlement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disciplinaire.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</a:pPr>
            <a:r>
              <a:rPr sz="550" spc="-45" dirty="0">
                <a:solidFill>
                  <a:srgbClr val="6E6E6E"/>
                </a:solidFill>
                <a:latin typeface="Arial"/>
                <a:cs typeface="Arial"/>
              </a:rPr>
              <a:t>●●</a:t>
            </a:r>
            <a:r>
              <a:rPr sz="550" spc="5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latin typeface="UnDotum"/>
                <a:cs typeface="UnDotum"/>
              </a:rPr>
              <a:t>Si le </a:t>
            </a:r>
            <a:r>
              <a:rPr sz="1000" b="1" spc="-10" dirty="0">
                <a:latin typeface="UnDotum"/>
                <a:cs typeface="UnDotum"/>
              </a:rPr>
              <a:t>club est affilié </a:t>
            </a:r>
            <a:r>
              <a:rPr sz="1000" b="1" dirty="0">
                <a:latin typeface="UnDotum"/>
                <a:cs typeface="UnDotum"/>
              </a:rPr>
              <a:t>à </a:t>
            </a:r>
            <a:r>
              <a:rPr sz="1000" b="1" spc="-5" dirty="0">
                <a:latin typeface="UnDotum"/>
                <a:cs typeface="UnDotum"/>
              </a:rPr>
              <a:t>la </a:t>
            </a:r>
            <a:r>
              <a:rPr sz="1000" b="1" spc="-10" dirty="0">
                <a:latin typeface="UnDotum"/>
                <a:cs typeface="UnDotum"/>
              </a:rPr>
              <a:t>fédération </a:t>
            </a:r>
            <a:r>
              <a:rPr sz="1000" b="1" dirty="0">
                <a:latin typeface="UnDotum"/>
                <a:cs typeface="UnDotum"/>
              </a:rPr>
              <a:t>:</a:t>
            </a:r>
            <a:endParaRPr sz="1000">
              <a:latin typeface="UnDotum"/>
              <a:cs typeface="UnDotum"/>
            </a:endParaRPr>
          </a:p>
          <a:p>
            <a:pPr>
              <a:lnSpc>
                <a:spcPct val="100000"/>
              </a:lnSpc>
            </a:pPr>
            <a:endParaRPr sz="700">
              <a:latin typeface="UnDotum"/>
              <a:cs typeface="UnDotum"/>
            </a:endParaRPr>
          </a:p>
          <a:p>
            <a:pPr marL="88900" marR="79375" algn="just">
              <a:lnSpc>
                <a:spcPct val="100000"/>
              </a:lnSpc>
            </a:pPr>
            <a:r>
              <a:rPr sz="1000" spc="-4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règlement </a:t>
            </a:r>
            <a:r>
              <a:rPr sz="1000" spc="-10" dirty="0">
                <a:latin typeface="Arial"/>
                <a:cs typeface="Arial"/>
              </a:rPr>
              <a:t>disciplinaire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fédération </a:t>
            </a:r>
            <a:r>
              <a:rPr sz="1000" spc="-10" dirty="0">
                <a:latin typeface="Arial"/>
                <a:cs typeface="Arial"/>
              </a:rPr>
              <a:t>s’appliquera </a:t>
            </a:r>
            <a:r>
              <a:rPr sz="1000" spc="-5" dirty="0">
                <a:latin typeface="Arial"/>
                <a:cs typeface="Arial"/>
              </a:rPr>
              <a:t>aussi </a:t>
            </a:r>
            <a:r>
              <a:rPr sz="1000" spc="-20" dirty="0">
                <a:latin typeface="Arial"/>
                <a:cs typeface="Arial"/>
              </a:rPr>
              <a:t>bien </a:t>
            </a:r>
            <a:r>
              <a:rPr sz="1000" spc="10" dirty="0">
                <a:latin typeface="Arial"/>
                <a:cs typeface="Arial"/>
              </a:rPr>
              <a:t>si </a:t>
            </a:r>
            <a:r>
              <a:rPr sz="1000" spc="-5" dirty="0">
                <a:latin typeface="Arial"/>
                <a:cs typeface="Arial"/>
              </a:rPr>
              <a:t>l’incident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spc="-10" dirty="0">
                <a:latin typeface="Arial"/>
                <a:cs typeface="Arial"/>
              </a:rPr>
              <a:t>lieu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spc="-10" dirty="0">
                <a:latin typeface="Arial"/>
                <a:cs typeface="Arial"/>
              </a:rPr>
              <a:t>le  </a:t>
            </a:r>
            <a:r>
              <a:rPr sz="1000" spc="-20" dirty="0">
                <a:latin typeface="Arial"/>
                <a:cs typeface="Arial"/>
              </a:rPr>
              <a:t>club </a:t>
            </a:r>
            <a:r>
              <a:rPr sz="1000" spc="-25" dirty="0">
                <a:latin typeface="Arial"/>
                <a:cs typeface="Arial"/>
              </a:rPr>
              <a:t>que </a:t>
            </a:r>
            <a:r>
              <a:rPr sz="1000" spc="10" dirty="0">
                <a:latin typeface="Arial"/>
                <a:cs typeface="Arial"/>
              </a:rPr>
              <a:t>si </a:t>
            </a:r>
            <a:r>
              <a:rPr sz="1000" spc="-5" dirty="0">
                <a:latin typeface="Arial"/>
                <a:cs typeface="Arial"/>
              </a:rPr>
              <a:t>l’incident </a:t>
            </a:r>
            <a:r>
              <a:rPr sz="1000" spc="-20" dirty="0">
                <a:latin typeface="Arial"/>
                <a:cs typeface="Arial"/>
              </a:rPr>
              <a:t>a </a:t>
            </a:r>
            <a:r>
              <a:rPr sz="1000" spc="-10" dirty="0">
                <a:latin typeface="Arial"/>
                <a:cs typeface="Arial"/>
              </a:rPr>
              <a:t>lieu </a:t>
            </a:r>
            <a:r>
              <a:rPr sz="1000" spc="-20" dirty="0">
                <a:latin typeface="Arial"/>
                <a:cs typeface="Arial"/>
              </a:rPr>
              <a:t>pendant </a:t>
            </a:r>
            <a:r>
              <a:rPr sz="1000" spc="-25" dirty="0">
                <a:latin typeface="Arial"/>
                <a:cs typeface="Arial"/>
              </a:rPr>
              <a:t>une </a:t>
            </a:r>
            <a:r>
              <a:rPr sz="1000" spc="-10" dirty="0">
                <a:latin typeface="Arial"/>
                <a:cs typeface="Arial"/>
              </a:rPr>
              <a:t>compétition sportive. </a:t>
            </a:r>
            <a:r>
              <a:rPr sz="1000" spc="-4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compétence </a:t>
            </a:r>
            <a:r>
              <a:rPr sz="1000" spc="-15" dirty="0">
                <a:latin typeface="Arial"/>
                <a:cs typeface="Arial"/>
              </a:rPr>
              <a:t>sera celle des  </a:t>
            </a:r>
            <a:r>
              <a:rPr sz="1000" spc="-25" dirty="0">
                <a:latin typeface="Arial"/>
                <a:cs typeface="Arial"/>
              </a:rPr>
              <a:t>organes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disciplinaires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fédération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en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application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l’organisation</a:t>
            </a:r>
            <a:r>
              <a:rPr sz="1000" spc="-35" dirty="0">
                <a:latin typeface="Arial"/>
                <a:cs typeface="Arial"/>
              </a:rPr>
              <a:t> prévue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par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règlement  </a:t>
            </a:r>
            <a:r>
              <a:rPr sz="1000" spc="-10" dirty="0">
                <a:latin typeface="Arial"/>
                <a:cs typeface="Arial"/>
              </a:rPr>
              <a:t>disciplinaire.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Arial"/>
              <a:cs typeface="Arial"/>
            </a:endParaRPr>
          </a:p>
          <a:p>
            <a:pPr marL="262890" indent="-174625">
              <a:lnSpc>
                <a:spcPct val="100000"/>
              </a:lnSpc>
              <a:buAutoNum type="arabicPeriod" startAt="2"/>
              <a:tabLst>
                <a:tab pos="263525" algn="l"/>
              </a:tabLst>
            </a:pPr>
            <a:r>
              <a:rPr sz="1200" spc="-60" dirty="0">
                <a:solidFill>
                  <a:srgbClr val="598396"/>
                </a:solidFill>
                <a:latin typeface="Arial"/>
                <a:cs typeface="Arial"/>
              </a:rPr>
              <a:t>Une </a:t>
            </a:r>
            <a:r>
              <a:rPr sz="1200" spc="-35" dirty="0">
                <a:solidFill>
                  <a:srgbClr val="598396"/>
                </a:solidFill>
                <a:latin typeface="Arial"/>
                <a:cs typeface="Arial"/>
              </a:rPr>
              <a:t>procédure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pénale </a:t>
            </a:r>
            <a:r>
              <a:rPr sz="1200" spc="5" dirty="0">
                <a:solidFill>
                  <a:srgbClr val="598396"/>
                </a:solidFill>
                <a:latin typeface="Arial"/>
                <a:cs typeface="Arial"/>
              </a:rPr>
              <a:t>est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à</a:t>
            </a:r>
            <a:r>
              <a:rPr sz="1200" spc="-60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598396"/>
                </a:solidFill>
                <a:latin typeface="Arial"/>
                <a:cs typeface="Arial"/>
              </a:rPr>
              <a:t>engager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 marL="88900" algn="just">
              <a:lnSpc>
                <a:spcPct val="100000"/>
              </a:lnSpc>
            </a:pPr>
            <a:r>
              <a:rPr sz="1000" spc="-50" dirty="0">
                <a:latin typeface="Arial"/>
                <a:cs typeface="Arial"/>
              </a:rPr>
              <a:t>Deux </a:t>
            </a:r>
            <a:r>
              <a:rPr sz="1000" spc="-15" dirty="0">
                <a:latin typeface="Arial"/>
                <a:cs typeface="Arial"/>
              </a:rPr>
              <a:t>cas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0" dirty="0">
                <a:latin typeface="Arial"/>
                <a:cs typeface="Arial"/>
              </a:rPr>
              <a:t>figure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0" dirty="0">
                <a:latin typeface="Arial"/>
                <a:cs typeface="Arial"/>
              </a:rPr>
              <a:t>présentent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88900" marR="81280" algn="just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1</a:t>
            </a:r>
            <a:r>
              <a:rPr sz="825" spc="15" baseline="35353" dirty="0">
                <a:latin typeface="Arial"/>
                <a:cs typeface="Arial"/>
              </a:rPr>
              <a:t>er </a:t>
            </a:r>
            <a:r>
              <a:rPr sz="1000" spc="-10" dirty="0">
                <a:latin typeface="Arial"/>
                <a:cs typeface="Arial"/>
              </a:rPr>
              <a:t>cas </a:t>
            </a:r>
            <a:r>
              <a:rPr sz="1000" spc="20" dirty="0">
                <a:latin typeface="Arial"/>
                <a:cs typeface="Arial"/>
              </a:rPr>
              <a:t>: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5" dirty="0">
                <a:latin typeface="Arial"/>
                <a:cs typeface="Arial"/>
              </a:rPr>
              <a:t>club </a:t>
            </a:r>
            <a:r>
              <a:rPr sz="1000" spc="-20" dirty="0">
                <a:latin typeface="Arial"/>
                <a:cs typeface="Arial"/>
              </a:rPr>
              <a:t>ou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fédération </a:t>
            </a:r>
            <a:r>
              <a:rPr sz="1000" spc="-5" dirty="0">
                <a:latin typeface="Arial"/>
                <a:cs typeface="Arial"/>
              </a:rPr>
              <a:t>portera plainte </a:t>
            </a:r>
            <a:r>
              <a:rPr sz="1000" spc="15" dirty="0">
                <a:latin typeface="Arial"/>
                <a:cs typeface="Arial"/>
              </a:rPr>
              <a:t>si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agissements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spc="10" dirty="0">
                <a:latin typeface="Arial"/>
                <a:cs typeface="Arial"/>
              </a:rPr>
              <a:t>sportif </a:t>
            </a:r>
            <a:r>
              <a:rPr sz="1000" spc="-15" dirty="0">
                <a:latin typeface="Arial"/>
                <a:cs typeface="Arial"/>
              </a:rPr>
              <a:t>leur </a:t>
            </a:r>
            <a:r>
              <a:rPr sz="1000" dirty="0">
                <a:latin typeface="Arial"/>
                <a:cs typeface="Arial"/>
              </a:rPr>
              <a:t>ont porté  </a:t>
            </a:r>
            <a:r>
              <a:rPr sz="1000" spc="-15" dirty="0">
                <a:latin typeface="Arial"/>
                <a:cs typeface="Arial"/>
              </a:rPr>
              <a:t>directement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atteinte.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88900" marR="81915" indent="-635" algn="just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2</a:t>
            </a:r>
            <a:r>
              <a:rPr sz="825" spc="15" baseline="35353" dirty="0">
                <a:latin typeface="Arial"/>
                <a:cs typeface="Arial"/>
              </a:rPr>
              <a:t>ème </a:t>
            </a:r>
            <a:r>
              <a:rPr sz="1000" spc="-15" dirty="0">
                <a:latin typeface="Arial"/>
                <a:cs typeface="Arial"/>
              </a:rPr>
              <a:t>cas </a:t>
            </a:r>
            <a:r>
              <a:rPr sz="1000" spc="20" dirty="0">
                <a:latin typeface="Arial"/>
                <a:cs typeface="Arial"/>
              </a:rPr>
              <a:t>: </a:t>
            </a:r>
            <a:r>
              <a:rPr sz="1000" spc="10" dirty="0">
                <a:latin typeface="Arial"/>
                <a:cs typeface="Arial"/>
              </a:rPr>
              <a:t>ils </a:t>
            </a:r>
            <a:r>
              <a:rPr sz="1000" spc="-15" dirty="0">
                <a:latin typeface="Arial"/>
                <a:cs typeface="Arial"/>
              </a:rPr>
              <a:t>pourront </a:t>
            </a:r>
            <a:r>
              <a:rPr sz="1000" spc="-20" dirty="0">
                <a:latin typeface="Arial"/>
                <a:cs typeface="Arial"/>
              </a:rPr>
              <a:t>également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0" dirty="0">
                <a:latin typeface="Arial"/>
                <a:cs typeface="Arial"/>
              </a:rPr>
              <a:t>porter </a:t>
            </a:r>
            <a:r>
              <a:rPr sz="1000" spc="-5" dirty="0">
                <a:latin typeface="Arial"/>
                <a:cs typeface="Arial"/>
              </a:rPr>
              <a:t>partie </a:t>
            </a:r>
            <a:r>
              <a:rPr sz="1000" spc="-20" dirty="0">
                <a:latin typeface="Arial"/>
                <a:cs typeface="Arial"/>
              </a:rPr>
              <a:t>civile </a:t>
            </a:r>
            <a:r>
              <a:rPr sz="1000" spc="10" dirty="0">
                <a:latin typeface="Arial"/>
                <a:cs typeface="Arial"/>
              </a:rPr>
              <a:t>si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5" dirty="0">
                <a:latin typeface="Arial"/>
                <a:cs typeface="Arial"/>
              </a:rPr>
              <a:t>agissements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5" dirty="0">
                <a:latin typeface="Arial"/>
                <a:cs typeface="Arial"/>
              </a:rPr>
              <a:t>sportif </a:t>
            </a:r>
            <a:r>
              <a:rPr sz="1000" spc="-5" dirty="0">
                <a:latin typeface="Arial"/>
                <a:cs typeface="Arial"/>
              </a:rPr>
              <a:t>portent  atteinte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aux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intérêts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club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ou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fédération.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Une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condition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est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donc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nécessaire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dans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cas  de </a:t>
            </a:r>
            <a:r>
              <a:rPr sz="1000" spc="-30" dirty="0">
                <a:latin typeface="Arial"/>
                <a:cs typeface="Arial"/>
              </a:rPr>
              <a:t>figure </a:t>
            </a:r>
            <a:r>
              <a:rPr sz="1000" spc="20" dirty="0">
                <a:latin typeface="Arial"/>
                <a:cs typeface="Arial"/>
              </a:rPr>
              <a:t>: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5" dirty="0">
                <a:latin typeface="Arial"/>
                <a:cs typeface="Arial"/>
              </a:rPr>
              <a:t>fait </a:t>
            </a:r>
            <a:r>
              <a:rPr sz="1000" spc="-25" dirty="0">
                <a:latin typeface="Arial"/>
                <a:cs typeface="Arial"/>
              </a:rPr>
              <a:t>que </a:t>
            </a:r>
            <a:r>
              <a:rPr sz="1000" spc="-5" dirty="0">
                <a:latin typeface="Arial"/>
                <a:cs typeface="Arial"/>
              </a:rPr>
              <a:t>l’infraction </a:t>
            </a:r>
            <a:r>
              <a:rPr sz="1000" spc="-20" dirty="0">
                <a:latin typeface="Arial"/>
                <a:cs typeface="Arial"/>
              </a:rPr>
              <a:t>présumée </a:t>
            </a:r>
            <a:r>
              <a:rPr sz="1000" spc="5" dirty="0">
                <a:latin typeface="Arial"/>
                <a:cs typeface="Arial"/>
              </a:rPr>
              <a:t>soit </a:t>
            </a:r>
            <a:r>
              <a:rPr sz="1000" spc="-10" dirty="0">
                <a:latin typeface="Arial"/>
                <a:cs typeface="Arial"/>
              </a:rPr>
              <a:t>susceptible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lui</a:t>
            </a:r>
            <a:r>
              <a:rPr sz="1000" spc="-204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causer </a:t>
            </a:r>
            <a:r>
              <a:rPr sz="1000" spc="-25" dirty="0">
                <a:latin typeface="Arial"/>
                <a:cs typeface="Arial"/>
              </a:rPr>
              <a:t>un </a:t>
            </a:r>
            <a:r>
              <a:rPr sz="1000" spc="-20" dirty="0">
                <a:latin typeface="Arial"/>
                <a:cs typeface="Arial"/>
              </a:rPr>
              <a:t>préjudice.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88900" marR="75565" algn="just">
              <a:lnSpc>
                <a:spcPct val="100000"/>
              </a:lnSpc>
            </a:pPr>
            <a:r>
              <a:rPr sz="1000" b="1" dirty="0">
                <a:latin typeface="UnDotum"/>
                <a:cs typeface="UnDotum"/>
              </a:rPr>
              <a:t>Précision : </a:t>
            </a:r>
            <a:r>
              <a:rPr sz="1000" spc="20" dirty="0">
                <a:latin typeface="Arial"/>
                <a:cs typeface="Arial"/>
              </a:rPr>
              <a:t>si </a:t>
            </a:r>
            <a:r>
              <a:rPr sz="1000" spc="10" dirty="0">
                <a:latin typeface="Arial"/>
                <a:cs typeface="Arial"/>
              </a:rPr>
              <a:t>l’auteur </a:t>
            </a:r>
            <a:r>
              <a:rPr sz="1000" spc="-5" dirty="0">
                <a:latin typeface="Arial"/>
                <a:cs typeface="Arial"/>
              </a:rPr>
              <a:t>des </a:t>
            </a:r>
            <a:r>
              <a:rPr sz="1000" spc="20" dirty="0">
                <a:latin typeface="Arial"/>
                <a:cs typeface="Arial"/>
              </a:rPr>
              <a:t>faits </a:t>
            </a:r>
            <a:r>
              <a:rPr sz="1000" spc="15" dirty="0">
                <a:latin typeface="Arial"/>
                <a:cs typeface="Arial"/>
              </a:rPr>
              <a:t>est </a:t>
            </a:r>
            <a:r>
              <a:rPr sz="1000" spc="-15" dirty="0">
                <a:latin typeface="Arial"/>
                <a:cs typeface="Arial"/>
              </a:rPr>
              <a:t>un mineur, </a:t>
            </a:r>
            <a:r>
              <a:rPr sz="1000" spc="10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conséquences </a:t>
            </a:r>
            <a:r>
              <a:rPr sz="1000" spc="-5" dirty="0">
                <a:latin typeface="Arial"/>
                <a:cs typeface="Arial"/>
              </a:rPr>
              <a:t>pénales </a:t>
            </a:r>
            <a:r>
              <a:rPr sz="1000" dirty="0">
                <a:latin typeface="Arial"/>
                <a:cs typeface="Arial"/>
              </a:rPr>
              <a:t>se feront </a:t>
            </a:r>
            <a:r>
              <a:rPr sz="1000" spc="-15" dirty="0">
                <a:latin typeface="Arial"/>
                <a:cs typeface="Arial"/>
              </a:rPr>
              <a:t>en  application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l’ordonnance </a:t>
            </a:r>
            <a:r>
              <a:rPr sz="1000" dirty="0">
                <a:latin typeface="Arial"/>
                <a:cs typeface="Arial"/>
              </a:rPr>
              <a:t>n°45-174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40" dirty="0">
                <a:latin typeface="Arial"/>
                <a:cs typeface="Arial"/>
              </a:rPr>
              <a:t>2 </a:t>
            </a:r>
            <a:r>
              <a:rPr sz="1000" spc="-25" dirty="0">
                <a:latin typeface="Arial"/>
                <a:cs typeface="Arial"/>
              </a:rPr>
              <a:t>février </a:t>
            </a:r>
            <a:r>
              <a:rPr sz="1000" spc="35" dirty="0">
                <a:latin typeface="Arial"/>
                <a:cs typeface="Arial"/>
              </a:rPr>
              <a:t>1945</a:t>
            </a:r>
            <a:r>
              <a:rPr sz="1000" spc="-17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relative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0" dirty="0">
                <a:latin typeface="Arial"/>
                <a:cs typeface="Arial"/>
              </a:rPr>
              <a:t>l’enfance </a:t>
            </a:r>
            <a:r>
              <a:rPr sz="1000" spc="-15" dirty="0">
                <a:latin typeface="Arial"/>
                <a:cs typeface="Arial"/>
              </a:rPr>
              <a:t>délinquante.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</a:pPr>
            <a:r>
              <a:rPr sz="1000" b="1" spc="-15" dirty="0">
                <a:latin typeface="UnDotum"/>
                <a:cs typeface="UnDotum"/>
              </a:rPr>
              <a:t>Pour</a:t>
            </a:r>
            <a:r>
              <a:rPr sz="1000" b="1" spc="-55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en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savoir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plus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sur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la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responsabilité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pénale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des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mineurs</a:t>
            </a:r>
            <a:endParaRPr sz="1000">
              <a:latin typeface="UnDotum"/>
              <a:cs typeface="UnDotum"/>
            </a:endParaRPr>
          </a:p>
          <a:p>
            <a:pPr marL="88900" marR="502284">
              <a:lnSpc>
                <a:spcPct val="100000"/>
              </a:lnSpc>
            </a:pPr>
            <a:r>
              <a:rPr sz="1000" spc="-55" dirty="0">
                <a:latin typeface="Arial"/>
                <a:cs typeface="Arial"/>
              </a:rPr>
              <a:t>Vous </a:t>
            </a:r>
            <a:r>
              <a:rPr sz="1000" spc="-45" dirty="0">
                <a:latin typeface="Arial"/>
                <a:cs typeface="Arial"/>
              </a:rPr>
              <a:t>pouvez </a:t>
            </a:r>
            <a:r>
              <a:rPr sz="1000" spc="-15" dirty="0">
                <a:latin typeface="Arial"/>
                <a:cs typeface="Arial"/>
              </a:rPr>
              <a:t>consulter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5" dirty="0">
                <a:latin typeface="Arial"/>
                <a:cs typeface="Arial"/>
              </a:rPr>
              <a:t>site </a:t>
            </a:r>
            <a:r>
              <a:rPr sz="1000" spc="-25" dirty="0">
                <a:latin typeface="Arial"/>
                <a:cs typeface="Arial"/>
              </a:rPr>
              <a:t>Service </a:t>
            </a:r>
            <a:r>
              <a:rPr sz="1000" spc="-20" dirty="0">
                <a:latin typeface="Arial"/>
                <a:cs typeface="Arial"/>
              </a:rPr>
              <a:t>Public.fr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plus particulièrement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lien </a:t>
            </a:r>
            <a:r>
              <a:rPr sz="1000" spc="-15" dirty="0">
                <a:latin typeface="Arial"/>
                <a:cs typeface="Arial"/>
              </a:rPr>
              <a:t>suivant </a:t>
            </a:r>
            <a:r>
              <a:rPr sz="1000" spc="20" dirty="0">
                <a:latin typeface="Arial"/>
                <a:cs typeface="Arial"/>
              </a:rPr>
              <a:t>:  </a:t>
            </a:r>
            <a:r>
              <a:rPr sz="1000" u="sng" spc="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2"/>
              </a:rPr>
              <a:t>https://www.service-public.fr/particuliers/vosdroits/F1837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302" y="8653378"/>
            <a:ext cx="12827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27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002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0" y="9524"/>
                </a:moveTo>
                <a:lnTo>
                  <a:pt x="270001" y="9524"/>
                </a:lnTo>
                <a:lnTo>
                  <a:pt x="270001" y="0"/>
                </a:lnTo>
                <a:lnTo>
                  <a:pt x="0" y="0"/>
                </a:lnTo>
                <a:lnTo>
                  <a:pt x="0" y="9524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301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999" y="809574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5999" y="0"/>
                </a:lnTo>
              </a:path>
            </a:pathLst>
          </a:custGeom>
          <a:ln w="9525">
            <a:solidFill>
              <a:srgbClr val="598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7299" y="455510"/>
            <a:ext cx="1791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598396"/>
                </a:solidFill>
                <a:latin typeface="UnDotum"/>
                <a:cs typeface="UnDotum"/>
              </a:rPr>
              <a:t>CONTRIBUTEURS</a:t>
            </a:r>
            <a:endParaRPr sz="18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7599" y="1069517"/>
            <a:ext cx="5359400" cy="557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 algn="just">
              <a:lnSpc>
                <a:spcPct val="100000"/>
              </a:lnSpc>
              <a:spcBef>
                <a:spcPts val="100"/>
              </a:spcBef>
            </a:pPr>
            <a:r>
              <a:rPr sz="1000" spc="-4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version </a:t>
            </a:r>
            <a:r>
              <a:rPr sz="1000" spc="35" dirty="0">
                <a:latin typeface="Arial"/>
                <a:cs typeface="Arial"/>
              </a:rPr>
              <a:t>2018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spc="-25" dirty="0">
                <a:latin typeface="Arial"/>
                <a:cs typeface="Arial"/>
              </a:rPr>
              <a:t>une </a:t>
            </a:r>
            <a:r>
              <a:rPr sz="1000" spc="-10" dirty="0">
                <a:latin typeface="Arial"/>
                <a:cs typeface="Arial"/>
              </a:rPr>
              <a:t>mise </a:t>
            </a:r>
            <a:r>
              <a:rPr sz="1000" spc="-20" dirty="0">
                <a:latin typeface="Arial"/>
                <a:cs typeface="Arial"/>
              </a:rPr>
              <a:t>à jour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première version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40" dirty="0">
                <a:latin typeface="Arial"/>
                <a:cs typeface="Arial"/>
              </a:rPr>
              <a:t>vade-mecum </a:t>
            </a:r>
            <a:r>
              <a:rPr sz="1000" spc="-25" dirty="0">
                <a:latin typeface="Arial"/>
                <a:cs typeface="Arial"/>
              </a:rPr>
              <a:t>(février</a:t>
            </a:r>
            <a:r>
              <a:rPr sz="1000" spc="-20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2015).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</a:pP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Pilotage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de la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1</a:t>
            </a:r>
            <a:r>
              <a:rPr sz="825" b="1" baseline="35353" dirty="0">
                <a:solidFill>
                  <a:srgbClr val="598396"/>
                </a:solidFill>
                <a:latin typeface="UnDotum"/>
                <a:cs typeface="UnDotum"/>
              </a:rPr>
              <a:t>ère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et </a:t>
            </a:r>
            <a:r>
              <a:rPr sz="1000" b="1" spc="5" dirty="0">
                <a:solidFill>
                  <a:srgbClr val="598396"/>
                </a:solidFill>
                <a:latin typeface="UnDotum"/>
                <a:cs typeface="UnDotum"/>
              </a:rPr>
              <a:t>2</a:t>
            </a:r>
            <a:r>
              <a:rPr sz="825" b="1" spc="7" baseline="35353" dirty="0">
                <a:solidFill>
                  <a:srgbClr val="598396"/>
                </a:solidFill>
                <a:latin typeface="UnDotum"/>
                <a:cs typeface="UnDotum"/>
              </a:rPr>
              <a:t>ème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version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de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l’outil</a:t>
            </a:r>
            <a:r>
              <a:rPr sz="1000" b="1" spc="-14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:</a:t>
            </a:r>
            <a:endParaRPr sz="1000">
              <a:latin typeface="UnDotum"/>
              <a:cs typeface="UnDotum"/>
            </a:endParaRPr>
          </a:p>
          <a:p>
            <a:pPr marL="152400">
              <a:lnSpc>
                <a:spcPct val="100000"/>
              </a:lnSpc>
              <a:spcBef>
                <a:spcPts val="565"/>
              </a:spcBef>
            </a:pPr>
            <a:r>
              <a:rPr sz="1000" b="1" spc="-10" dirty="0">
                <a:latin typeface="UnDotum"/>
                <a:cs typeface="UnDotum"/>
              </a:rPr>
              <a:t>Direction</a:t>
            </a:r>
            <a:r>
              <a:rPr sz="1000" b="1" spc="-5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des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sports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du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ministère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des</a:t>
            </a:r>
            <a:r>
              <a:rPr sz="1000" b="1" spc="-50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Sports</a:t>
            </a:r>
            <a:r>
              <a:rPr sz="1000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51765" marR="1857375">
              <a:lnSpc>
                <a:spcPct val="147200"/>
              </a:lnSpc>
              <a:spcBef>
                <a:spcPts val="635"/>
              </a:spcBef>
            </a:pP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Structures</a:t>
            </a:r>
            <a:r>
              <a:rPr sz="1000" b="1" spc="-5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associées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à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la</a:t>
            </a:r>
            <a:r>
              <a:rPr sz="1000" b="1" spc="-5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rédaction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de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la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1</a:t>
            </a:r>
            <a:r>
              <a:rPr sz="825" b="1" baseline="35353" dirty="0">
                <a:solidFill>
                  <a:srgbClr val="598396"/>
                </a:solidFill>
                <a:latin typeface="UnDotum"/>
                <a:cs typeface="UnDotum"/>
              </a:rPr>
              <a:t>ère</a:t>
            </a:r>
            <a:r>
              <a:rPr sz="825" b="1" spc="127" baseline="35353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version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(2015)  </a:t>
            </a:r>
            <a:r>
              <a:rPr sz="1000" b="1" spc="-10" dirty="0">
                <a:latin typeface="UnDotum"/>
                <a:cs typeface="UnDotum"/>
              </a:rPr>
              <a:t>CREPS </a:t>
            </a:r>
            <a:r>
              <a:rPr sz="1000" b="1" spc="-5" dirty="0">
                <a:latin typeface="UnDotum"/>
                <a:cs typeface="UnDotum"/>
              </a:rPr>
              <a:t>de</a:t>
            </a:r>
            <a:r>
              <a:rPr sz="1000" b="1" spc="-9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Reims</a:t>
            </a:r>
            <a:endParaRPr sz="1000">
              <a:latin typeface="UnDotum"/>
              <a:cs typeface="UnDotum"/>
            </a:endParaRPr>
          </a:p>
          <a:p>
            <a:pPr marL="151765" marR="3769360">
              <a:lnSpc>
                <a:spcPct val="100000"/>
              </a:lnSpc>
            </a:pPr>
            <a:r>
              <a:rPr sz="1000" b="1" spc="-10" dirty="0">
                <a:latin typeface="UnDotum"/>
                <a:cs typeface="UnDotum"/>
              </a:rPr>
              <a:t>DRDJSCS</a:t>
            </a:r>
            <a:r>
              <a:rPr sz="1000" b="1" spc="-75" dirty="0">
                <a:latin typeface="UnDotum"/>
                <a:cs typeface="UnDotum"/>
              </a:rPr>
              <a:t> </a:t>
            </a:r>
            <a:r>
              <a:rPr sz="1000" b="1" spc="-20" dirty="0">
                <a:latin typeface="UnDotum"/>
                <a:cs typeface="UnDotum"/>
              </a:rPr>
              <a:t>Pays</a:t>
            </a:r>
            <a:r>
              <a:rPr sz="1000" b="1" spc="-7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de</a:t>
            </a:r>
            <a:r>
              <a:rPr sz="1000" b="1" spc="-70" dirty="0">
                <a:latin typeface="UnDotum"/>
                <a:cs typeface="UnDotum"/>
              </a:rPr>
              <a:t> </a:t>
            </a:r>
            <a:r>
              <a:rPr sz="1000" b="1" spc="-5" dirty="0">
                <a:latin typeface="UnDotum"/>
                <a:cs typeface="UnDotum"/>
              </a:rPr>
              <a:t>la</a:t>
            </a:r>
            <a:r>
              <a:rPr sz="1000" b="1" spc="-7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Loire  </a:t>
            </a:r>
            <a:r>
              <a:rPr sz="1000" b="1" spc="-5" dirty="0">
                <a:latin typeface="UnDotum"/>
                <a:cs typeface="UnDotum"/>
              </a:rPr>
              <a:t>FF de</a:t>
            </a:r>
            <a:r>
              <a:rPr sz="1000" b="1" spc="-10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tennis</a:t>
            </a:r>
            <a:endParaRPr sz="1000">
              <a:latin typeface="UnDotum"/>
              <a:cs typeface="UnDotum"/>
            </a:endParaRPr>
          </a:p>
          <a:p>
            <a:pPr marL="151765">
              <a:lnSpc>
                <a:spcPct val="100000"/>
              </a:lnSpc>
            </a:pPr>
            <a:r>
              <a:rPr sz="1000" b="1" spc="-10" dirty="0">
                <a:latin typeface="UnDotum"/>
                <a:cs typeface="UnDotum"/>
              </a:rPr>
              <a:t>INSEP</a:t>
            </a:r>
            <a:endParaRPr sz="1000">
              <a:latin typeface="UnDotum"/>
              <a:cs typeface="UnDotum"/>
            </a:endParaRPr>
          </a:p>
          <a:p>
            <a:pPr>
              <a:lnSpc>
                <a:spcPct val="100000"/>
              </a:lnSpc>
            </a:pPr>
            <a:endParaRPr sz="700">
              <a:latin typeface="UnDotum"/>
              <a:cs typeface="UnDotum"/>
            </a:endParaRPr>
          </a:p>
          <a:p>
            <a:pPr marL="151765">
              <a:lnSpc>
                <a:spcPct val="100000"/>
              </a:lnSpc>
            </a:pP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Comité d’actualisation</a:t>
            </a:r>
            <a:r>
              <a:rPr sz="1000" b="1" spc="-9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2018</a:t>
            </a:r>
            <a:endParaRPr sz="1000">
              <a:latin typeface="UnDotum"/>
              <a:cs typeface="UnDotum"/>
            </a:endParaRPr>
          </a:p>
          <a:p>
            <a:pPr marL="152400" marR="119380" indent="-635" algn="just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UnDotum"/>
                <a:cs typeface="UnDotum"/>
              </a:rPr>
              <a:t>Valérie </a:t>
            </a:r>
            <a:r>
              <a:rPr sz="1000" b="1" dirty="0">
                <a:latin typeface="UnDotum"/>
                <a:cs typeface="UnDotum"/>
              </a:rPr>
              <a:t>Berger-Aumont </a:t>
            </a:r>
            <a:r>
              <a:rPr sz="1000" spc="15" dirty="0">
                <a:latin typeface="Arial"/>
                <a:cs typeface="Arial"/>
              </a:rPr>
              <a:t>(chef </a:t>
            </a:r>
            <a:r>
              <a:rPr sz="1000" spc="-15" dirty="0">
                <a:latin typeface="Arial"/>
                <a:cs typeface="Arial"/>
              </a:rPr>
              <a:t>du </a:t>
            </a:r>
            <a:r>
              <a:rPr sz="1000" spc="-5" dirty="0">
                <a:latin typeface="Arial"/>
                <a:cs typeface="Arial"/>
              </a:rPr>
              <a:t>bureau</a:t>
            </a:r>
            <a:r>
              <a:rPr sz="825" spc="-7" baseline="35353" dirty="0">
                <a:latin typeface="Arial"/>
                <a:cs typeface="Arial"/>
              </a:rPr>
              <a:t>8 </a:t>
            </a:r>
            <a:r>
              <a:rPr sz="1000" spc="-15" dirty="0">
                <a:latin typeface="Arial"/>
                <a:cs typeface="Arial"/>
              </a:rPr>
              <a:t>du </a:t>
            </a:r>
            <a:r>
              <a:rPr sz="1000" spc="-10" dirty="0">
                <a:latin typeface="Arial"/>
                <a:cs typeface="Arial"/>
              </a:rPr>
              <a:t>développement </a:t>
            </a:r>
            <a:r>
              <a:rPr sz="1000" spc="-5" dirty="0">
                <a:latin typeface="Arial"/>
                <a:cs typeface="Arial"/>
              </a:rPr>
              <a:t>des </a:t>
            </a:r>
            <a:r>
              <a:rPr sz="1000" dirty="0">
                <a:latin typeface="Arial"/>
                <a:cs typeface="Arial"/>
              </a:rPr>
              <a:t>pratiques </a:t>
            </a:r>
            <a:r>
              <a:rPr sz="1000" spc="5" dirty="0">
                <a:latin typeface="Arial"/>
                <a:cs typeface="Arial"/>
              </a:rPr>
              <a:t>sportives, </a:t>
            </a:r>
            <a:r>
              <a:rPr sz="1000" spc="-15" dirty="0">
                <a:latin typeface="Arial"/>
                <a:cs typeface="Arial"/>
              </a:rPr>
              <a:t>de  </a:t>
            </a:r>
            <a:r>
              <a:rPr sz="1000" spc="-5" dirty="0">
                <a:latin typeface="Arial"/>
                <a:cs typeface="Arial"/>
              </a:rPr>
              <a:t>l’éthique </a:t>
            </a:r>
            <a:r>
              <a:rPr sz="1000" spc="-10" dirty="0">
                <a:latin typeface="Arial"/>
                <a:cs typeface="Arial"/>
              </a:rPr>
              <a:t>sportive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10" dirty="0">
                <a:latin typeface="Arial"/>
                <a:cs typeface="Arial"/>
              </a:rPr>
              <a:t>fédérations </a:t>
            </a:r>
            <a:r>
              <a:rPr sz="1000" dirty="0">
                <a:latin typeface="Arial"/>
                <a:cs typeface="Arial"/>
              </a:rPr>
              <a:t>multisports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affinitaires </a:t>
            </a:r>
            <a:r>
              <a:rPr sz="1000" spc="-40" dirty="0">
                <a:latin typeface="Arial"/>
                <a:cs typeface="Arial"/>
              </a:rPr>
              <a:t>(DSB1)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20" dirty="0">
                <a:latin typeface="Arial"/>
                <a:cs typeface="Arial"/>
              </a:rPr>
              <a:t>Direction </a:t>
            </a:r>
            <a:r>
              <a:rPr sz="1000" spc="-15" dirty="0">
                <a:latin typeface="Arial"/>
                <a:cs typeface="Arial"/>
              </a:rPr>
              <a:t>des sports-  </a:t>
            </a:r>
            <a:r>
              <a:rPr sz="1000" spc="-10" dirty="0">
                <a:latin typeface="Arial"/>
                <a:cs typeface="Arial"/>
              </a:rPr>
              <a:t>Ministère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Sports)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52400" marR="123189" algn="just">
              <a:lnSpc>
                <a:spcPct val="100000"/>
              </a:lnSpc>
            </a:pPr>
            <a:r>
              <a:rPr sz="1000" b="1" spc="-10" dirty="0">
                <a:latin typeface="UnDotum"/>
                <a:cs typeface="UnDotum"/>
              </a:rPr>
              <a:t>Sébastien</a:t>
            </a:r>
            <a:r>
              <a:rPr sz="1000" b="1" spc="-6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Borrel</a:t>
            </a:r>
            <a:r>
              <a:rPr sz="1000" b="1" spc="-65" dirty="0">
                <a:latin typeface="UnDotum"/>
                <a:cs typeface="UnDotum"/>
              </a:rPr>
              <a:t> </a:t>
            </a:r>
            <a:r>
              <a:rPr sz="1000" spc="-30" dirty="0">
                <a:latin typeface="Arial"/>
                <a:cs typeface="Arial"/>
              </a:rPr>
              <a:t>(Adjoint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au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chef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bureau-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Bureau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protection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public,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promotion 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santé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prévention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dopage</a:t>
            </a:r>
            <a:r>
              <a:rPr sz="1000" spc="-40" dirty="0">
                <a:latin typeface="Arial"/>
                <a:cs typeface="Arial"/>
              </a:rPr>
              <a:t> (DSB2)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14" dirty="0">
                <a:latin typeface="Arial"/>
                <a:cs typeface="Arial"/>
              </a:rPr>
              <a:t>-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Direction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sports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14" dirty="0">
                <a:latin typeface="Arial"/>
                <a:cs typeface="Arial"/>
              </a:rPr>
              <a:t>-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Ministère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Sports)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52400" marR="123189" algn="just">
              <a:lnSpc>
                <a:spcPct val="100000"/>
              </a:lnSpc>
            </a:pPr>
            <a:r>
              <a:rPr sz="1000" b="1" spc="-10" dirty="0">
                <a:latin typeface="UnDotum"/>
                <a:cs typeface="UnDotum"/>
              </a:rPr>
              <a:t>Romain Bossat </a:t>
            </a:r>
            <a:r>
              <a:rPr sz="1000" spc="-15" dirty="0">
                <a:latin typeface="Arial"/>
                <a:cs typeface="Arial"/>
              </a:rPr>
              <a:t>(chargé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mission</a:t>
            </a:r>
            <a:r>
              <a:rPr sz="825" spc="-7" baseline="35353" dirty="0">
                <a:latin typeface="Arial"/>
                <a:cs typeface="Arial"/>
              </a:rPr>
              <a:t>9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30" dirty="0">
                <a:latin typeface="Arial"/>
                <a:cs typeface="Arial"/>
              </a:rPr>
              <a:t>Bureau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protection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15" dirty="0">
                <a:latin typeface="Arial"/>
                <a:cs typeface="Arial"/>
              </a:rPr>
              <a:t>public,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promotion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la  santé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5" dirty="0">
                <a:latin typeface="Arial"/>
                <a:cs typeface="Arial"/>
              </a:rPr>
              <a:t>prévention du </a:t>
            </a:r>
            <a:r>
              <a:rPr sz="1000" spc="-35" dirty="0">
                <a:latin typeface="Arial"/>
                <a:cs typeface="Arial"/>
              </a:rPr>
              <a:t>dopage </a:t>
            </a:r>
            <a:r>
              <a:rPr sz="1000" spc="-40" dirty="0">
                <a:latin typeface="Arial"/>
                <a:cs typeface="Arial"/>
              </a:rPr>
              <a:t>(DSB2)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20" dirty="0">
                <a:latin typeface="Arial"/>
                <a:cs typeface="Arial"/>
              </a:rPr>
              <a:t>Direction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5" dirty="0">
                <a:latin typeface="Arial"/>
                <a:cs typeface="Arial"/>
              </a:rPr>
              <a:t>sports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10" dirty="0">
                <a:latin typeface="Arial"/>
                <a:cs typeface="Arial"/>
              </a:rPr>
              <a:t>Ministère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Sports)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52400" marR="121920" algn="just">
              <a:lnSpc>
                <a:spcPct val="100000"/>
              </a:lnSpc>
            </a:pPr>
            <a:r>
              <a:rPr sz="1000" b="1" spc="-10" dirty="0">
                <a:latin typeface="UnDotum"/>
                <a:cs typeface="UnDotum"/>
              </a:rPr>
              <a:t>David </a:t>
            </a:r>
            <a:r>
              <a:rPr sz="1000" b="1" spc="-5" dirty="0">
                <a:latin typeface="UnDotum"/>
                <a:cs typeface="UnDotum"/>
              </a:rPr>
              <a:t>Brinquin </a:t>
            </a:r>
            <a:r>
              <a:rPr sz="1000" spc="-10" dirty="0">
                <a:latin typeface="Arial"/>
                <a:cs typeface="Arial"/>
              </a:rPr>
              <a:t>(chargé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mission </a:t>
            </a:r>
            <a:r>
              <a:rPr sz="1000" spc="-10" dirty="0">
                <a:latin typeface="Arial"/>
                <a:cs typeface="Arial"/>
              </a:rPr>
              <a:t>éthique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promotion des </a:t>
            </a:r>
            <a:r>
              <a:rPr sz="1000" spc="-15" dirty="0">
                <a:latin typeface="Arial"/>
                <a:cs typeface="Arial"/>
              </a:rPr>
              <a:t>valeurs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spc="5" dirty="0">
                <a:latin typeface="Arial"/>
                <a:cs typeface="Arial"/>
              </a:rPr>
              <a:t>sport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25" dirty="0">
                <a:latin typeface="Arial"/>
                <a:cs typeface="Arial"/>
              </a:rPr>
              <a:t>Bureau </a:t>
            </a:r>
            <a:r>
              <a:rPr sz="1000" spc="-20" dirty="0">
                <a:latin typeface="Arial"/>
                <a:cs typeface="Arial"/>
              </a:rPr>
              <a:t>du  </a:t>
            </a:r>
            <a:r>
              <a:rPr sz="1000" spc="-25" dirty="0">
                <a:latin typeface="Arial"/>
                <a:cs typeface="Arial"/>
              </a:rPr>
              <a:t>développement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pratiques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sportives,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l’éthique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sportive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fédérations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multisports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et  </a:t>
            </a:r>
            <a:r>
              <a:rPr sz="1000" spc="-10" dirty="0">
                <a:latin typeface="Arial"/>
                <a:cs typeface="Arial"/>
              </a:rPr>
              <a:t>affinitaires </a:t>
            </a:r>
            <a:r>
              <a:rPr sz="1000" spc="-40" dirty="0">
                <a:latin typeface="Arial"/>
                <a:cs typeface="Arial"/>
              </a:rPr>
              <a:t>(DSB1)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20" dirty="0">
                <a:latin typeface="Arial"/>
                <a:cs typeface="Arial"/>
              </a:rPr>
              <a:t>Direction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5" dirty="0">
                <a:latin typeface="Arial"/>
                <a:cs typeface="Arial"/>
              </a:rPr>
              <a:t>sports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10" dirty="0">
                <a:latin typeface="Arial"/>
                <a:cs typeface="Arial"/>
              </a:rPr>
              <a:t>Ministère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Sports)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52400" marR="123189" indent="-635" algn="just">
              <a:lnSpc>
                <a:spcPct val="100000"/>
              </a:lnSpc>
            </a:pPr>
            <a:r>
              <a:rPr sz="1000" b="1" spc="-10" dirty="0">
                <a:latin typeface="UnDotum"/>
                <a:cs typeface="UnDotum"/>
              </a:rPr>
              <a:t>Claire</a:t>
            </a:r>
            <a:r>
              <a:rPr sz="1000" b="1" spc="-7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Desamblanc</a:t>
            </a:r>
            <a:r>
              <a:rPr sz="1000" b="1" spc="-65" dirty="0">
                <a:latin typeface="UnDotum"/>
                <a:cs typeface="UnDotum"/>
              </a:rPr>
              <a:t> </a:t>
            </a:r>
            <a:r>
              <a:rPr sz="1000" spc="-15" dirty="0">
                <a:latin typeface="Arial"/>
                <a:cs typeface="Arial"/>
              </a:rPr>
              <a:t>(Juriste</a:t>
            </a:r>
            <a:r>
              <a:rPr sz="825" spc="-22" baseline="35353" dirty="0">
                <a:latin typeface="Arial"/>
                <a:cs typeface="Arial"/>
              </a:rPr>
              <a:t>10</a:t>
            </a:r>
            <a:r>
              <a:rPr sz="825" spc="127" baseline="35353" dirty="0">
                <a:latin typeface="Arial"/>
                <a:cs typeface="Arial"/>
              </a:rPr>
              <a:t> </a:t>
            </a:r>
            <a:r>
              <a:rPr sz="1000" spc="-114" dirty="0">
                <a:latin typeface="Arial"/>
                <a:cs typeface="Arial"/>
              </a:rPr>
              <a:t>-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Bureau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protection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public,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promotion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santé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et 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5" dirty="0">
                <a:latin typeface="Arial"/>
                <a:cs typeface="Arial"/>
              </a:rPr>
              <a:t>prévention du </a:t>
            </a:r>
            <a:r>
              <a:rPr sz="1000" spc="-35" dirty="0">
                <a:latin typeface="Arial"/>
                <a:cs typeface="Arial"/>
              </a:rPr>
              <a:t>dopage </a:t>
            </a:r>
            <a:r>
              <a:rPr sz="1000" spc="-40" dirty="0">
                <a:latin typeface="Arial"/>
                <a:cs typeface="Arial"/>
              </a:rPr>
              <a:t>(DSB2)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20" dirty="0">
                <a:latin typeface="Arial"/>
                <a:cs typeface="Arial"/>
              </a:rPr>
              <a:t>Direction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5" dirty="0">
                <a:latin typeface="Arial"/>
                <a:cs typeface="Arial"/>
              </a:rPr>
              <a:t>sports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10" dirty="0">
                <a:latin typeface="Arial"/>
                <a:cs typeface="Arial"/>
              </a:rPr>
              <a:t>Ministère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Sports)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52400" marR="127000" algn="just">
              <a:lnSpc>
                <a:spcPct val="100000"/>
              </a:lnSpc>
            </a:pPr>
            <a:r>
              <a:rPr sz="1000" b="1" spc="-10" dirty="0">
                <a:latin typeface="UnDotum"/>
                <a:cs typeface="UnDotum"/>
              </a:rPr>
              <a:t>Nadine Richard </a:t>
            </a:r>
            <a:r>
              <a:rPr sz="1000" spc="-30" dirty="0">
                <a:latin typeface="Arial"/>
                <a:cs typeface="Arial"/>
              </a:rPr>
              <a:t>(Sous </a:t>
            </a:r>
            <a:r>
              <a:rPr sz="1000" spc="-20" dirty="0">
                <a:latin typeface="Arial"/>
                <a:cs typeface="Arial"/>
              </a:rPr>
              <a:t>Directrice à </a:t>
            </a:r>
            <a:r>
              <a:rPr sz="1000" dirty="0">
                <a:latin typeface="Arial"/>
                <a:cs typeface="Arial"/>
              </a:rPr>
              <a:t>l’action </a:t>
            </a:r>
            <a:r>
              <a:rPr sz="1000" spc="-10" dirty="0">
                <a:latin typeface="Arial"/>
                <a:cs typeface="Arial"/>
              </a:rPr>
              <a:t>territoriale </a:t>
            </a:r>
            <a:r>
              <a:rPr sz="1000" spc="-55" dirty="0">
                <a:latin typeface="Arial"/>
                <a:cs typeface="Arial"/>
              </a:rPr>
              <a:t>(DSB)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20" dirty="0">
                <a:latin typeface="Arial"/>
                <a:cs typeface="Arial"/>
              </a:rPr>
              <a:t>Direction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5" dirty="0">
                <a:latin typeface="Arial"/>
                <a:cs typeface="Arial"/>
              </a:rPr>
              <a:t>sports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10" dirty="0">
                <a:latin typeface="Arial"/>
                <a:cs typeface="Arial"/>
              </a:rPr>
              <a:t>Ministère 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Sports)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52400" marR="114935" algn="just">
              <a:lnSpc>
                <a:spcPct val="100000"/>
              </a:lnSpc>
            </a:pPr>
            <a:r>
              <a:rPr sz="1000" b="1" dirty="0">
                <a:latin typeface="UnDotum"/>
                <a:cs typeface="UnDotum"/>
              </a:rPr>
              <a:t>Stéphane Zimmer </a:t>
            </a:r>
            <a:r>
              <a:rPr sz="1000" spc="-15" dirty="0">
                <a:latin typeface="Arial"/>
                <a:cs typeface="Arial"/>
              </a:rPr>
              <a:t>(Adjoint </a:t>
            </a:r>
            <a:r>
              <a:rPr sz="1000" spc="30" dirty="0">
                <a:latin typeface="Arial"/>
                <a:cs typeface="Arial"/>
              </a:rPr>
              <a:t>chef </a:t>
            </a:r>
            <a:r>
              <a:rPr sz="1000" spc="-15" dirty="0">
                <a:latin typeface="Arial"/>
                <a:cs typeface="Arial"/>
              </a:rPr>
              <a:t>du bureau du </a:t>
            </a:r>
            <a:r>
              <a:rPr sz="1000" spc="-10" dirty="0">
                <a:latin typeface="Arial"/>
                <a:cs typeface="Arial"/>
              </a:rPr>
              <a:t>développement </a:t>
            </a:r>
            <a:r>
              <a:rPr sz="1000" spc="-5" dirty="0">
                <a:latin typeface="Arial"/>
                <a:cs typeface="Arial"/>
              </a:rPr>
              <a:t>des </a:t>
            </a:r>
            <a:r>
              <a:rPr sz="1000" dirty="0">
                <a:latin typeface="Arial"/>
                <a:cs typeface="Arial"/>
              </a:rPr>
              <a:t>pratiques </a:t>
            </a:r>
            <a:r>
              <a:rPr sz="1000" spc="10" dirty="0">
                <a:latin typeface="Arial"/>
                <a:cs typeface="Arial"/>
              </a:rPr>
              <a:t>sportives, 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l’éthique </a:t>
            </a:r>
            <a:r>
              <a:rPr sz="1000" dirty="0">
                <a:latin typeface="Arial"/>
                <a:cs typeface="Arial"/>
              </a:rPr>
              <a:t>sportive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5" dirty="0">
                <a:latin typeface="Arial"/>
                <a:cs typeface="Arial"/>
              </a:rPr>
              <a:t>des fédérations </a:t>
            </a:r>
            <a:r>
              <a:rPr sz="1000" spc="10" dirty="0">
                <a:latin typeface="Arial"/>
                <a:cs typeface="Arial"/>
              </a:rPr>
              <a:t>multisports et </a:t>
            </a:r>
            <a:r>
              <a:rPr sz="1000" dirty="0">
                <a:latin typeface="Arial"/>
                <a:cs typeface="Arial"/>
              </a:rPr>
              <a:t>affinitaires </a:t>
            </a:r>
            <a:r>
              <a:rPr sz="1000" spc="-30" dirty="0">
                <a:latin typeface="Arial"/>
                <a:cs typeface="Arial"/>
              </a:rPr>
              <a:t>(DSB1) </a:t>
            </a:r>
            <a:r>
              <a:rPr sz="1000" spc="-114" dirty="0">
                <a:latin typeface="Arial"/>
                <a:cs typeface="Arial"/>
              </a:rPr>
              <a:t>- </a:t>
            </a:r>
            <a:r>
              <a:rPr sz="1000" spc="-10" dirty="0">
                <a:latin typeface="Arial"/>
                <a:cs typeface="Arial"/>
              </a:rPr>
              <a:t>Direction </a:t>
            </a:r>
            <a:r>
              <a:rPr sz="1000" spc="-5" dirty="0">
                <a:latin typeface="Arial"/>
                <a:cs typeface="Arial"/>
              </a:rPr>
              <a:t>des  </a:t>
            </a:r>
            <a:r>
              <a:rPr sz="1000" spc="5" dirty="0">
                <a:latin typeface="Arial"/>
                <a:cs typeface="Arial"/>
              </a:rPr>
              <a:t>sports </a:t>
            </a:r>
            <a:r>
              <a:rPr sz="1000" spc="-20" dirty="0">
                <a:latin typeface="Arial"/>
                <a:cs typeface="Arial"/>
              </a:rPr>
              <a:t>-Ministère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Sports)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9999" y="7937095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7299" y="7979444"/>
            <a:ext cx="1242060" cy="512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285" indent="-109220">
              <a:lnSpc>
                <a:spcPct val="100000"/>
              </a:lnSpc>
              <a:spcBef>
                <a:spcPts val="100"/>
              </a:spcBef>
              <a:buAutoNum type="arabicPeriod" startAt="8"/>
              <a:tabLst>
                <a:tab pos="121920" algn="l"/>
              </a:tabLst>
            </a:pPr>
            <a:r>
              <a:rPr sz="750" spc="-20" dirty="0">
                <a:latin typeface="Arial"/>
                <a:cs typeface="Arial"/>
              </a:rPr>
              <a:t>Jusqu’en </a:t>
            </a:r>
            <a:r>
              <a:rPr sz="750" spc="-15" dirty="0">
                <a:latin typeface="Arial"/>
                <a:cs typeface="Arial"/>
              </a:rPr>
              <a:t>septembre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15" dirty="0">
                <a:latin typeface="Arial"/>
                <a:cs typeface="Arial"/>
              </a:rPr>
              <a:t>2018.</a:t>
            </a:r>
            <a:endParaRPr sz="750">
              <a:latin typeface="Arial"/>
              <a:cs typeface="Arial"/>
            </a:endParaRPr>
          </a:p>
          <a:p>
            <a:pPr marL="121285" indent="-109220">
              <a:lnSpc>
                <a:spcPct val="100000"/>
              </a:lnSpc>
              <a:spcBef>
                <a:spcPts val="565"/>
              </a:spcBef>
              <a:buAutoNum type="arabicPeriod" startAt="8"/>
              <a:tabLst>
                <a:tab pos="121920" algn="l"/>
              </a:tabLst>
            </a:pPr>
            <a:r>
              <a:rPr sz="750" spc="-20" dirty="0">
                <a:latin typeface="Arial"/>
                <a:cs typeface="Arial"/>
              </a:rPr>
              <a:t>Jusqu’en </a:t>
            </a:r>
            <a:r>
              <a:rPr sz="750" spc="-10" dirty="0">
                <a:latin typeface="Arial"/>
                <a:cs typeface="Arial"/>
              </a:rPr>
              <a:t>mars</a:t>
            </a:r>
            <a:r>
              <a:rPr sz="750" spc="-30" dirty="0">
                <a:latin typeface="Arial"/>
                <a:cs typeface="Arial"/>
              </a:rPr>
              <a:t> </a:t>
            </a:r>
            <a:r>
              <a:rPr sz="750" spc="15" dirty="0">
                <a:latin typeface="Arial"/>
                <a:cs typeface="Arial"/>
              </a:rPr>
              <a:t>2018.</a:t>
            </a:r>
            <a:endParaRPr sz="750">
              <a:latin typeface="Arial"/>
              <a:cs typeface="Arial"/>
            </a:endParaRPr>
          </a:p>
          <a:p>
            <a:pPr marL="177800" indent="-165735">
              <a:lnSpc>
                <a:spcPct val="100000"/>
              </a:lnSpc>
              <a:spcBef>
                <a:spcPts val="570"/>
              </a:spcBef>
              <a:buAutoNum type="arabicPeriod" startAt="8"/>
              <a:tabLst>
                <a:tab pos="178435" algn="l"/>
              </a:tabLst>
            </a:pPr>
            <a:r>
              <a:rPr sz="750" spc="-20" dirty="0">
                <a:latin typeface="Arial"/>
                <a:cs typeface="Arial"/>
              </a:rPr>
              <a:t>Jusqu’en </a:t>
            </a:r>
            <a:r>
              <a:rPr sz="750" spc="-5" dirty="0">
                <a:latin typeface="Arial"/>
                <a:cs typeface="Arial"/>
              </a:rPr>
              <a:t>juillet</a:t>
            </a:r>
            <a:r>
              <a:rPr sz="750" spc="-30" dirty="0">
                <a:latin typeface="Arial"/>
                <a:cs typeface="Arial"/>
              </a:rPr>
              <a:t> </a:t>
            </a:r>
            <a:r>
              <a:rPr sz="750" spc="15" dirty="0">
                <a:latin typeface="Arial"/>
                <a:cs typeface="Arial"/>
              </a:rPr>
              <a:t>2018.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86412" y="4886992"/>
            <a:ext cx="983183" cy="1261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26234" y="6342430"/>
            <a:ext cx="270256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spc="40" dirty="0">
                <a:solidFill>
                  <a:srgbClr val="598396"/>
                </a:solidFill>
                <a:latin typeface="Arial"/>
                <a:cs typeface="Arial"/>
              </a:rPr>
              <a:t>95 </a:t>
            </a:r>
            <a:r>
              <a:rPr sz="1100" spc="-40" dirty="0">
                <a:solidFill>
                  <a:srgbClr val="598396"/>
                </a:solidFill>
                <a:latin typeface="Arial"/>
                <a:cs typeface="Arial"/>
              </a:rPr>
              <a:t>avenue </a:t>
            </a:r>
            <a:r>
              <a:rPr sz="1100" spc="-25" dirty="0">
                <a:solidFill>
                  <a:srgbClr val="598396"/>
                </a:solidFill>
                <a:latin typeface="Arial"/>
                <a:cs typeface="Arial"/>
              </a:rPr>
              <a:t>de </a:t>
            </a:r>
            <a:r>
              <a:rPr sz="1100" spc="-55" dirty="0">
                <a:solidFill>
                  <a:srgbClr val="598396"/>
                </a:solidFill>
                <a:latin typeface="Arial"/>
                <a:cs typeface="Arial"/>
              </a:rPr>
              <a:t>France </a:t>
            </a:r>
            <a:r>
              <a:rPr sz="1100" spc="-125" dirty="0">
                <a:solidFill>
                  <a:srgbClr val="598396"/>
                </a:solidFill>
                <a:latin typeface="Arial"/>
                <a:cs typeface="Arial"/>
              </a:rPr>
              <a:t>- </a:t>
            </a:r>
            <a:r>
              <a:rPr sz="1100" spc="40" dirty="0">
                <a:solidFill>
                  <a:srgbClr val="598396"/>
                </a:solidFill>
                <a:latin typeface="Arial"/>
                <a:cs typeface="Arial"/>
              </a:rPr>
              <a:t>75650 </a:t>
            </a:r>
            <a:r>
              <a:rPr sz="1100" spc="-40" dirty="0">
                <a:solidFill>
                  <a:srgbClr val="598396"/>
                </a:solidFill>
                <a:latin typeface="Arial"/>
                <a:cs typeface="Arial"/>
              </a:rPr>
              <a:t>Paris cedex</a:t>
            </a:r>
            <a:r>
              <a:rPr sz="1100" spc="-60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100" spc="35" dirty="0">
                <a:solidFill>
                  <a:srgbClr val="598396"/>
                </a:solidFill>
                <a:latin typeface="Arial"/>
                <a:cs typeface="Arial"/>
              </a:rPr>
              <a:t>13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100" b="1" spc="-15" dirty="0">
                <a:solidFill>
                  <a:srgbClr val="598396"/>
                </a:solidFill>
                <a:latin typeface="UnDotum"/>
                <a:cs typeface="UnDotum"/>
                <a:hlinkClick r:id="rId3"/>
              </a:rPr>
              <a:t>www.sports.gouv.fr</a:t>
            </a:r>
            <a:endParaRPr sz="110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269999" y="0"/>
                </a:moveTo>
                <a:lnTo>
                  <a:pt x="0" y="0"/>
                </a:lnTo>
                <a:lnTo>
                  <a:pt x="0" y="9524"/>
                </a:lnTo>
                <a:lnTo>
                  <a:pt x="269999" y="9524"/>
                </a:lnTo>
                <a:lnTo>
                  <a:pt x="269999" y="0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44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36004" y="0"/>
            <a:ext cx="0" cy="9000490"/>
          </a:xfrm>
          <a:custGeom>
            <a:avLst/>
            <a:gdLst/>
            <a:ahLst/>
            <a:cxnLst/>
            <a:rect l="l" t="t" r="r" b="b"/>
            <a:pathLst>
              <a:path h="9000490">
                <a:moveTo>
                  <a:pt x="0" y="0"/>
                </a:moveTo>
                <a:lnTo>
                  <a:pt x="0" y="8999994"/>
                </a:lnTo>
                <a:lnTo>
                  <a:pt x="0" y="0"/>
                </a:lnTo>
                <a:close/>
              </a:path>
            </a:pathLst>
          </a:custGeom>
          <a:solidFill>
            <a:srgbClr val="BE11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000" y="7822795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2416" y="463486"/>
            <a:ext cx="5528945" cy="8322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345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solidFill>
                  <a:srgbClr val="598396"/>
                </a:solidFill>
                <a:latin typeface="UnDotum"/>
                <a:cs typeface="UnDotum"/>
              </a:rPr>
              <a:t>OBJECTIFS </a:t>
            </a:r>
            <a:r>
              <a:rPr sz="1600" b="1" spc="-10" dirty="0">
                <a:solidFill>
                  <a:srgbClr val="598396"/>
                </a:solidFill>
                <a:latin typeface="UnDotum"/>
                <a:cs typeface="UnDotum"/>
              </a:rPr>
              <a:t>DU</a:t>
            </a:r>
            <a:r>
              <a:rPr sz="1600" b="1" spc="-21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600" b="1" spc="-25" dirty="0">
                <a:solidFill>
                  <a:srgbClr val="598396"/>
                </a:solidFill>
                <a:latin typeface="UnDotum"/>
                <a:cs typeface="UnDotum"/>
              </a:rPr>
              <a:t>VADE-MECUM</a:t>
            </a:r>
            <a:endParaRPr sz="1600">
              <a:latin typeface="UnDotum"/>
              <a:cs typeface="UnDotum"/>
            </a:endParaRPr>
          </a:p>
          <a:p>
            <a:pPr marL="347345" marR="93980" algn="just">
              <a:lnSpc>
                <a:spcPct val="100000"/>
              </a:lnSpc>
              <a:spcBef>
                <a:spcPts val="1080"/>
              </a:spcBef>
            </a:pPr>
            <a:r>
              <a:rPr sz="1000" dirty="0">
                <a:latin typeface="Arial"/>
                <a:cs typeface="Arial"/>
              </a:rPr>
              <a:t>Il </a:t>
            </a:r>
            <a:r>
              <a:rPr sz="1000" spc="10" dirty="0">
                <a:latin typeface="Arial"/>
                <a:cs typeface="Arial"/>
              </a:rPr>
              <a:t>s’agit </a:t>
            </a:r>
            <a:r>
              <a:rPr sz="1000" spc="5" dirty="0">
                <a:latin typeface="Arial"/>
                <a:cs typeface="Arial"/>
              </a:rPr>
              <a:t>d’un outil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sensibilisation </a:t>
            </a:r>
            <a:r>
              <a:rPr sz="1000" spc="-5" dirty="0">
                <a:latin typeface="Arial"/>
                <a:cs typeface="Arial"/>
              </a:rPr>
              <a:t>réalisé </a:t>
            </a:r>
            <a:r>
              <a:rPr sz="1000" spc="-20" dirty="0">
                <a:latin typeface="Arial"/>
                <a:cs typeface="Arial"/>
              </a:rPr>
              <a:t>par </a:t>
            </a:r>
            <a:r>
              <a:rPr sz="1000" dirty="0">
                <a:latin typeface="Arial"/>
                <a:cs typeface="Arial"/>
              </a:rPr>
              <a:t>le ministère </a:t>
            </a:r>
            <a:r>
              <a:rPr sz="1000" spc="-5" dirty="0">
                <a:latin typeface="Arial"/>
                <a:cs typeface="Arial"/>
              </a:rPr>
              <a:t>des </a:t>
            </a:r>
            <a:r>
              <a:rPr sz="1000" dirty="0">
                <a:latin typeface="Arial"/>
                <a:cs typeface="Arial"/>
              </a:rPr>
              <a:t>Sports </a:t>
            </a:r>
            <a:r>
              <a:rPr sz="1000" spc="-5" dirty="0">
                <a:latin typeface="Arial"/>
                <a:cs typeface="Arial"/>
              </a:rPr>
              <a:t>qui </a:t>
            </a:r>
            <a:r>
              <a:rPr sz="1000" spc="5" dirty="0">
                <a:latin typeface="Arial"/>
                <a:cs typeface="Arial"/>
              </a:rPr>
              <a:t>s’adresse </a:t>
            </a:r>
            <a:r>
              <a:rPr sz="1000" spc="-35" dirty="0">
                <a:latin typeface="Arial"/>
                <a:cs typeface="Arial"/>
              </a:rPr>
              <a:t>aux  </a:t>
            </a:r>
            <a:r>
              <a:rPr sz="1000" spc="-20" dirty="0">
                <a:latin typeface="Arial"/>
                <a:cs typeface="Arial"/>
              </a:rPr>
              <a:t>agents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services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déconcentrés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l’État,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établissements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formation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directions  techniques </a:t>
            </a:r>
            <a:r>
              <a:rPr sz="1000" spc="-10" dirty="0">
                <a:latin typeface="Arial"/>
                <a:cs typeface="Arial"/>
              </a:rPr>
              <a:t>nationales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10" dirty="0">
                <a:latin typeface="Arial"/>
                <a:cs typeface="Arial"/>
              </a:rPr>
              <a:t>fédérations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sportives.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347345" algn="just">
              <a:lnSpc>
                <a:spcPct val="100000"/>
              </a:lnSpc>
            </a:pPr>
            <a:r>
              <a:rPr sz="1000" spc="-10" dirty="0">
                <a:latin typeface="Arial"/>
                <a:cs typeface="Arial"/>
              </a:rPr>
              <a:t>L’outil poursuit </a:t>
            </a:r>
            <a:r>
              <a:rPr sz="1000" spc="-25" dirty="0">
                <a:latin typeface="Arial"/>
                <a:cs typeface="Arial"/>
              </a:rPr>
              <a:t>un </a:t>
            </a:r>
            <a:r>
              <a:rPr sz="1000" spc="-20" dirty="0">
                <a:latin typeface="Arial"/>
                <a:cs typeface="Arial"/>
              </a:rPr>
              <a:t>double </a:t>
            </a:r>
            <a:r>
              <a:rPr sz="1000" spc="-10" dirty="0">
                <a:latin typeface="Arial"/>
                <a:cs typeface="Arial"/>
              </a:rPr>
              <a:t>objectif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635000" marR="97790" indent="-107950">
              <a:lnSpc>
                <a:spcPct val="100000"/>
              </a:lnSpc>
              <a:spcBef>
                <a:spcPts val="280"/>
              </a:spcBef>
              <a:buFont typeface="Arial"/>
              <a:buChar char="-"/>
              <a:tabLst>
                <a:tab pos="635635" algn="l"/>
              </a:tabLst>
            </a:pPr>
            <a:r>
              <a:rPr sz="1000" b="1" spc="-15" dirty="0">
                <a:latin typeface="UnDotum"/>
                <a:cs typeface="UnDotum"/>
              </a:rPr>
              <a:t>sensibiliser</a:t>
            </a:r>
            <a:r>
              <a:rPr sz="1000" b="1" spc="-9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les</a:t>
            </a:r>
            <a:r>
              <a:rPr sz="1000" b="1" spc="-9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agents</a:t>
            </a:r>
            <a:r>
              <a:rPr sz="1000" b="1" spc="-9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sur</a:t>
            </a:r>
            <a:r>
              <a:rPr sz="1000" b="1" spc="-8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la</a:t>
            </a:r>
            <a:r>
              <a:rPr sz="1000" b="1" spc="-9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nécessité</a:t>
            </a:r>
            <a:r>
              <a:rPr sz="1000" b="1" spc="-9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d’une</a:t>
            </a:r>
            <a:r>
              <a:rPr sz="1000" b="1" spc="-9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vigilance</a:t>
            </a:r>
            <a:r>
              <a:rPr sz="1000" b="1" spc="-8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et</a:t>
            </a:r>
            <a:r>
              <a:rPr sz="1000" b="1" spc="-9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prévention</a:t>
            </a:r>
            <a:r>
              <a:rPr sz="1000" b="1" spc="-9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renforcées</a:t>
            </a:r>
            <a:r>
              <a:rPr sz="1000" b="1" spc="-85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vis-à-vis  </a:t>
            </a:r>
            <a:r>
              <a:rPr sz="1000" b="1" spc="-5" dirty="0">
                <a:latin typeface="UnDotum"/>
                <a:cs typeface="UnDotum"/>
              </a:rPr>
              <a:t>de </a:t>
            </a:r>
            <a:r>
              <a:rPr sz="1000" b="1" spc="-10" dirty="0">
                <a:latin typeface="UnDotum"/>
                <a:cs typeface="UnDotum"/>
              </a:rPr>
              <a:t>ces problématiques</a:t>
            </a:r>
            <a:r>
              <a:rPr sz="1000" b="1" spc="-140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;</a:t>
            </a:r>
            <a:endParaRPr sz="1000">
              <a:latin typeface="UnDotum"/>
              <a:cs typeface="UnDotum"/>
            </a:endParaRPr>
          </a:p>
          <a:p>
            <a:pPr marL="635000" marR="94615" indent="-107950">
              <a:lnSpc>
                <a:spcPct val="100000"/>
              </a:lnSpc>
              <a:buFont typeface="Arial"/>
              <a:buChar char="-"/>
              <a:tabLst>
                <a:tab pos="635635" algn="l"/>
              </a:tabLst>
            </a:pPr>
            <a:r>
              <a:rPr sz="1000" b="1" dirty="0">
                <a:latin typeface="UnDotum"/>
                <a:cs typeface="UnDotum"/>
              </a:rPr>
              <a:t>accompagner les agents sur les suites à engager </a:t>
            </a:r>
            <a:r>
              <a:rPr sz="1000" b="1" spc="5" dirty="0">
                <a:latin typeface="UnDotum"/>
                <a:cs typeface="UnDotum"/>
              </a:rPr>
              <a:t>lorsqu’un </a:t>
            </a:r>
            <a:r>
              <a:rPr sz="1000" b="1" dirty="0">
                <a:latin typeface="UnDotum"/>
                <a:cs typeface="UnDotum"/>
              </a:rPr>
              <a:t>signalement leur </a:t>
            </a:r>
            <a:r>
              <a:rPr sz="1000" b="1" spc="5" dirty="0">
                <a:latin typeface="UnDotum"/>
                <a:cs typeface="UnDotum"/>
              </a:rPr>
              <a:t>est </a:t>
            </a:r>
            <a:r>
              <a:rPr sz="1000" b="1" spc="31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communiqué.</a:t>
            </a:r>
            <a:endParaRPr sz="1000">
              <a:latin typeface="UnDotum"/>
              <a:cs typeface="UnDotum"/>
            </a:endParaRPr>
          </a:p>
          <a:p>
            <a:pPr>
              <a:lnSpc>
                <a:spcPct val="100000"/>
              </a:lnSpc>
              <a:buFont typeface="Arial"/>
              <a:buChar char="-"/>
            </a:pPr>
            <a:endParaRPr sz="700">
              <a:latin typeface="UnDotum"/>
              <a:cs typeface="UnDotum"/>
            </a:endParaRPr>
          </a:p>
          <a:p>
            <a:pPr marL="347345" marR="95250" algn="just">
              <a:lnSpc>
                <a:spcPct val="100000"/>
              </a:lnSpc>
            </a:pPr>
            <a:r>
              <a:rPr sz="1000" spc="-30" dirty="0">
                <a:latin typeface="Arial"/>
                <a:cs typeface="Arial"/>
              </a:rPr>
              <a:t>Les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trois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types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structures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ont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rôle-clé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pour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enclencher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une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procédure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administrative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(mais  </a:t>
            </a:r>
            <a:r>
              <a:rPr sz="1000" dirty="0">
                <a:latin typeface="Arial"/>
                <a:cs typeface="Arial"/>
              </a:rPr>
              <a:t>aussi </a:t>
            </a:r>
            <a:r>
              <a:rPr sz="1000" spc="-15" dirty="0">
                <a:latin typeface="Arial"/>
                <a:cs typeface="Arial"/>
              </a:rPr>
              <a:t>pénale). </a:t>
            </a:r>
            <a:r>
              <a:rPr sz="1000" spc="-20" dirty="0">
                <a:latin typeface="Arial"/>
                <a:cs typeface="Arial"/>
              </a:rPr>
              <a:t>Elles </a:t>
            </a:r>
            <a:r>
              <a:rPr sz="1000" spc="-15" dirty="0">
                <a:latin typeface="Arial"/>
                <a:cs typeface="Arial"/>
              </a:rPr>
              <a:t>pourront également </a:t>
            </a:r>
            <a:r>
              <a:rPr sz="1000" spc="-10" dirty="0">
                <a:latin typeface="Arial"/>
                <a:cs typeface="Arial"/>
              </a:rPr>
              <a:t>intervenir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5" dirty="0">
                <a:latin typeface="Arial"/>
                <a:cs typeface="Arial"/>
              </a:rPr>
              <a:t>procédure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-10" dirty="0">
                <a:latin typeface="Arial"/>
                <a:cs typeface="Arial"/>
              </a:rPr>
              <a:t>menant, </a:t>
            </a:r>
            <a:r>
              <a:rPr sz="1000" spc="15" dirty="0">
                <a:latin typeface="Arial"/>
                <a:cs typeface="Arial"/>
              </a:rPr>
              <a:t>si </a:t>
            </a:r>
            <a:r>
              <a:rPr sz="1000" spc="-10" dirty="0">
                <a:latin typeface="Arial"/>
                <a:cs typeface="Arial"/>
              </a:rPr>
              <a:t>besoin,  </a:t>
            </a:r>
            <a:r>
              <a:rPr sz="1000" spc="-15" dirty="0">
                <a:latin typeface="Arial"/>
                <a:cs typeface="Arial"/>
              </a:rPr>
              <a:t>des enquêtes complémentaires. </a:t>
            </a:r>
            <a:r>
              <a:rPr sz="1000" spc="-25" dirty="0">
                <a:latin typeface="Arial"/>
                <a:cs typeface="Arial"/>
              </a:rPr>
              <a:t>Elles </a:t>
            </a:r>
            <a:r>
              <a:rPr sz="1000" spc="-15" dirty="0">
                <a:latin typeface="Arial"/>
                <a:cs typeface="Arial"/>
              </a:rPr>
              <a:t>pourront </a:t>
            </a:r>
            <a:r>
              <a:rPr sz="1000" spc="-5" dirty="0">
                <a:latin typeface="Arial"/>
                <a:cs typeface="Arial"/>
              </a:rPr>
              <a:t>aussi </a:t>
            </a:r>
            <a:r>
              <a:rPr sz="1000" spc="-15" dirty="0">
                <a:latin typeface="Arial"/>
                <a:cs typeface="Arial"/>
              </a:rPr>
              <a:t>apporter </a:t>
            </a:r>
            <a:r>
              <a:rPr sz="1000" spc="-25" dirty="0">
                <a:latin typeface="Arial"/>
                <a:cs typeface="Arial"/>
              </a:rPr>
              <a:t>une </a:t>
            </a:r>
            <a:r>
              <a:rPr sz="1000" spc="-20" dirty="0">
                <a:latin typeface="Arial"/>
                <a:cs typeface="Arial"/>
              </a:rPr>
              <a:t>aide technique </a:t>
            </a:r>
            <a:r>
              <a:rPr sz="1000" spc="-40" dirty="0">
                <a:latin typeface="Arial"/>
                <a:cs typeface="Arial"/>
              </a:rPr>
              <a:t>aux </a:t>
            </a:r>
            <a:r>
              <a:rPr sz="1000" spc="-10" dirty="0">
                <a:latin typeface="Arial"/>
                <a:cs typeface="Arial"/>
              </a:rPr>
              <a:t>autres  </a:t>
            </a:r>
            <a:r>
              <a:rPr sz="1000" dirty="0">
                <a:latin typeface="Arial"/>
                <a:cs typeface="Arial"/>
              </a:rPr>
              <a:t>structures. </a:t>
            </a:r>
            <a:r>
              <a:rPr sz="1000" spc="-25" dirty="0">
                <a:latin typeface="Arial"/>
                <a:cs typeface="Arial"/>
              </a:rPr>
              <a:t>Enfin, </a:t>
            </a:r>
            <a:r>
              <a:rPr sz="1000" dirty="0">
                <a:latin typeface="Arial"/>
                <a:cs typeface="Arial"/>
              </a:rPr>
              <a:t>elles ont </a:t>
            </a:r>
            <a:r>
              <a:rPr sz="1000" spc="-20" dirty="0">
                <a:latin typeface="Arial"/>
                <a:cs typeface="Arial"/>
              </a:rPr>
              <a:t>un </a:t>
            </a:r>
            <a:r>
              <a:rPr sz="1000" spc="-15" dirty="0">
                <a:latin typeface="Arial"/>
                <a:cs typeface="Arial"/>
              </a:rPr>
              <a:t>rôle </a:t>
            </a:r>
            <a:r>
              <a:rPr sz="1000" dirty="0">
                <a:latin typeface="Arial"/>
                <a:cs typeface="Arial"/>
              </a:rPr>
              <a:t>essentiel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spc="-5" dirty="0">
                <a:latin typeface="Arial"/>
                <a:cs typeface="Arial"/>
              </a:rPr>
              <a:t>la mise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-15" dirty="0">
                <a:latin typeface="Arial"/>
                <a:cs typeface="Arial"/>
              </a:rPr>
              <a:t>place </a:t>
            </a:r>
            <a:r>
              <a:rPr sz="1000" dirty="0">
                <a:latin typeface="Arial"/>
                <a:cs typeface="Arial"/>
              </a:rPr>
              <a:t>d’un </a:t>
            </a:r>
            <a:r>
              <a:rPr sz="1000" spc="-20" dirty="0">
                <a:latin typeface="Arial"/>
                <a:cs typeface="Arial"/>
              </a:rPr>
              <a:t>accompagnement  </a:t>
            </a:r>
            <a:r>
              <a:rPr sz="1000" spc="-30" dirty="0">
                <a:latin typeface="Arial"/>
                <a:cs typeface="Arial"/>
              </a:rPr>
              <a:t>pédagogique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0" dirty="0">
                <a:latin typeface="Arial"/>
                <a:cs typeface="Arial"/>
              </a:rPr>
              <a:t>préventif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matière.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Arial"/>
              <a:cs typeface="Arial"/>
            </a:endParaRPr>
          </a:p>
          <a:p>
            <a:pPr marL="347345" marR="100965">
              <a:lnSpc>
                <a:spcPct val="100000"/>
              </a:lnSpc>
            </a:pPr>
            <a:r>
              <a:rPr sz="1600" b="1" spc="-15" dirty="0">
                <a:solidFill>
                  <a:srgbClr val="598396"/>
                </a:solidFill>
                <a:latin typeface="UnDotum"/>
                <a:cs typeface="UnDotum"/>
              </a:rPr>
              <a:t>POUR ALLER PLUS LOIN </a:t>
            </a:r>
            <a:r>
              <a:rPr sz="1600" b="1" spc="-10" dirty="0">
                <a:solidFill>
                  <a:srgbClr val="598396"/>
                </a:solidFill>
                <a:latin typeface="UnDotum"/>
                <a:cs typeface="UnDotum"/>
              </a:rPr>
              <a:t>EN </a:t>
            </a:r>
            <a:r>
              <a:rPr sz="1600" b="1" spc="-30" dirty="0">
                <a:solidFill>
                  <a:srgbClr val="598396"/>
                </a:solidFill>
                <a:latin typeface="UnDotum"/>
                <a:cs typeface="UnDotum"/>
              </a:rPr>
              <a:t>MATIÈRE </a:t>
            </a:r>
            <a:r>
              <a:rPr sz="1600" b="1" spc="-10" dirty="0">
                <a:solidFill>
                  <a:srgbClr val="598396"/>
                </a:solidFill>
                <a:latin typeface="UnDotum"/>
                <a:cs typeface="UnDotum"/>
              </a:rPr>
              <a:t>DE </a:t>
            </a:r>
            <a:r>
              <a:rPr sz="1600" b="1" spc="-15" dirty="0">
                <a:solidFill>
                  <a:srgbClr val="598396"/>
                </a:solidFill>
                <a:latin typeface="UnDotum"/>
                <a:cs typeface="UnDotum"/>
              </a:rPr>
              <a:t>PRÉVENTION  </a:t>
            </a:r>
            <a:r>
              <a:rPr sz="1600" b="1" spc="-10" dirty="0">
                <a:solidFill>
                  <a:srgbClr val="598396"/>
                </a:solidFill>
                <a:latin typeface="UnDotum"/>
                <a:cs typeface="UnDotum"/>
              </a:rPr>
              <a:t>DES</a:t>
            </a:r>
            <a:r>
              <a:rPr sz="1600" b="1" spc="-8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600" b="1" spc="-15" dirty="0">
                <a:solidFill>
                  <a:srgbClr val="598396"/>
                </a:solidFill>
                <a:latin typeface="UnDotum"/>
                <a:cs typeface="UnDotum"/>
              </a:rPr>
              <a:t>VIOLENCES</a:t>
            </a:r>
            <a:r>
              <a:rPr sz="1600" b="1" spc="-8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600" b="1" dirty="0">
                <a:solidFill>
                  <a:srgbClr val="598396"/>
                </a:solidFill>
                <a:latin typeface="UnDotum"/>
                <a:cs typeface="UnDotum"/>
              </a:rPr>
              <a:t>À</a:t>
            </a:r>
            <a:r>
              <a:rPr sz="1600" b="1" spc="-8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600" b="1" spc="-20" dirty="0">
                <a:solidFill>
                  <a:srgbClr val="598396"/>
                </a:solidFill>
                <a:latin typeface="UnDotum"/>
                <a:cs typeface="UnDotum"/>
              </a:rPr>
              <a:t>CARACTÈRE</a:t>
            </a:r>
            <a:r>
              <a:rPr sz="1600" b="1" spc="-8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600" b="1" spc="-15" dirty="0">
                <a:solidFill>
                  <a:srgbClr val="598396"/>
                </a:solidFill>
                <a:latin typeface="UnDotum"/>
                <a:cs typeface="UnDotum"/>
              </a:rPr>
              <a:t>SEXUEL</a:t>
            </a:r>
            <a:r>
              <a:rPr sz="1600" b="1" spc="-8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600" b="1" spc="-20" dirty="0">
                <a:solidFill>
                  <a:srgbClr val="598396"/>
                </a:solidFill>
                <a:latin typeface="UnDotum"/>
                <a:cs typeface="UnDotum"/>
              </a:rPr>
              <a:t>DANS</a:t>
            </a:r>
            <a:r>
              <a:rPr sz="1600" b="1" spc="-8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600" b="1" spc="-10" dirty="0">
                <a:solidFill>
                  <a:srgbClr val="598396"/>
                </a:solidFill>
                <a:latin typeface="UnDotum"/>
                <a:cs typeface="UnDotum"/>
              </a:rPr>
              <a:t>LE</a:t>
            </a:r>
            <a:r>
              <a:rPr sz="1600" b="1" spc="-8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600" b="1" spc="-15" dirty="0">
                <a:solidFill>
                  <a:srgbClr val="598396"/>
                </a:solidFill>
                <a:latin typeface="UnDotum"/>
                <a:cs typeface="UnDotum"/>
              </a:rPr>
              <a:t>SPORT</a:t>
            </a:r>
            <a:endParaRPr sz="1600">
              <a:latin typeface="UnDotum"/>
              <a:cs typeface="UnDotum"/>
            </a:endParaRPr>
          </a:p>
          <a:p>
            <a:pPr marL="347345" marR="97790" algn="just">
              <a:lnSpc>
                <a:spcPct val="100000"/>
              </a:lnSpc>
              <a:spcBef>
                <a:spcPts val="1080"/>
              </a:spcBef>
            </a:pPr>
            <a:r>
              <a:rPr sz="1000" spc="-50" dirty="0">
                <a:latin typeface="Arial"/>
                <a:cs typeface="Arial"/>
              </a:rPr>
              <a:t>Trois </a:t>
            </a:r>
            <a:r>
              <a:rPr sz="1000" spc="-10" dirty="0">
                <a:latin typeface="Arial"/>
                <a:cs typeface="Arial"/>
              </a:rPr>
              <a:t>autres </a:t>
            </a:r>
            <a:r>
              <a:rPr sz="1000" dirty="0">
                <a:latin typeface="Arial"/>
                <a:cs typeface="Arial"/>
              </a:rPr>
              <a:t>outils sont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25" dirty="0">
                <a:latin typeface="Arial"/>
                <a:cs typeface="Arial"/>
              </a:rPr>
              <a:t>votre </a:t>
            </a:r>
            <a:r>
              <a:rPr sz="1000" spc="-5" dirty="0">
                <a:latin typeface="Arial"/>
                <a:cs typeface="Arial"/>
              </a:rPr>
              <a:t>disposition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15" dirty="0">
                <a:latin typeface="Arial"/>
                <a:cs typeface="Arial"/>
              </a:rPr>
              <a:t>matière </a:t>
            </a:r>
            <a:r>
              <a:rPr sz="1000" spc="-25" dirty="0">
                <a:latin typeface="Arial"/>
                <a:cs typeface="Arial"/>
              </a:rPr>
              <a:t>de prévention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20" dirty="0">
                <a:latin typeface="Arial"/>
                <a:cs typeface="Arial"/>
              </a:rPr>
              <a:t>violences sexuelles  dans </a:t>
            </a:r>
            <a:r>
              <a:rPr sz="1000" spc="-10" dirty="0">
                <a:latin typeface="Arial"/>
                <a:cs typeface="Arial"/>
              </a:rPr>
              <a:t>le </a:t>
            </a:r>
            <a:r>
              <a:rPr sz="1000" dirty="0">
                <a:latin typeface="Arial"/>
                <a:cs typeface="Arial"/>
              </a:rPr>
              <a:t>sport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635635" marR="95885" indent="-108585" algn="just">
              <a:lnSpc>
                <a:spcPct val="100000"/>
              </a:lnSpc>
              <a:spcBef>
                <a:spcPts val="280"/>
              </a:spcBef>
              <a:buChar char="-"/>
              <a:tabLst>
                <a:tab pos="635635" algn="l"/>
              </a:tabLst>
            </a:pPr>
            <a:r>
              <a:rPr sz="1000" dirty="0">
                <a:latin typeface="Arial"/>
                <a:cs typeface="Arial"/>
              </a:rPr>
              <a:t>la </a:t>
            </a:r>
            <a:r>
              <a:rPr sz="1000" spc="15" dirty="0">
                <a:latin typeface="Arial"/>
                <a:cs typeface="Arial"/>
              </a:rPr>
              <a:t>4</a:t>
            </a:r>
            <a:r>
              <a:rPr sz="825" spc="22" baseline="35353" dirty="0">
                <a:latin typeface="Arial"/>
                <a:cs typeface="Arial"/>
              </a:rPr>
              <a:t>ème </a:t>
            </a:r>
            <a:r>
              <a:rPr sz="1000" spc="5" dirty="0">
                <a:latin typeface="Arial"/>
                <a:cs typeface="Arial"/>
              </a:rPr>
              <a:t>édition</a:t>
            </a:r>
            <a:r>
              <a:rPr sz="825" spc="7" baseline="35353" dirty="0">
                <a:latin typeface="Arial"/>
                <a:cs typeface="Arial"/>
              </a:rPr>
              <a:t>1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i="1" spc="-25" dirty="0">
                <a:latin typeface="Arial"/>
                <a:cs typeface="Arial"/>
              </a:rPr>
              <a:t>guide </a:t>
            </a:r>
            <a:r>
              <a:rPr sz="1000" i="1" spc="-10" dirty="0">
                <a:latin typeface="Arial"/>
                <a:cs typeface="Arial"/>
              </a:rPr>
              <a:t>juridique </a:t>
            </a:r>
            <a:r>
              <a:rPr sz="1000" i="1" spc="-20" dirty="0">
                <a:latin typeface="Arial"/>
                <a:cs typeface="Arial"/>
              </a:rPr>
              <a:t>sur </a:t>
            </a:r>
            <a:r>
              <a:rPr sz="1000" i="1" spc="-10" dirty="0">
                <a:latin typeface="Arial"/>
                <a:cs typeface="Arial"/>
              </a:rPr>
              <a:t>la </a:t>
            </a:r>
            <a:r>
              <a:rPr sz="1000" i="1" spc="-20" dirty="0">
                <a:latin typeface="Arial"/>
                <a:cs typeface="Arial"/>
              </a:rPr>
              <a:t>prévention </a:t>
            </a:r>
            <a:r>
              <a:rPr sz="1000" i="1" spc="-5" dirty="0">
                <a:latin typeface="Arial"/>
                <a:cs typeface="Arial"/>
              </a:rPr>
              <a:t>et </a:t>
            </a:r>
            <a:r>
              <a:rPr sz="1000" i="1" spc="-10" dirty="0">
                <a:latin typeface="Arial"/>
                <a:cs typeface="Arial"/>
              </a:rPr>
              <a:t>la </a:t>
            </a:r>
            <a:r>
              <a:rPr sz="1000" i="1" dirty="0">
                <a:latin typeface="Arial"/>
                <a:cs typeface="Arial"/>
              </a:rPr>
              <a:t>lutte </a:t>
            </a:r>
            <a:r>
              <a:rPr sz="1000" i="1" spc="-15" dirty="0">
                <a:latin typeface="Arial"/>
                <a:cs typeface="Arial"/>
              </a:rPr>
              <a:t>contre </a:t>
            </a:r>
            <a:r>
              <a:rPr sz="1000" i="1" spc="-25" dirty="0">
                <a:latin typeface="Arial"/>
                <a:cs typeface="Arial"/>
              </a:rPr>
              <a:t>les </a:t>
            </a:r>
            <a:r>
              <a:rPr sz="1000" i="1" spc="-15" dirty="0">
                <a:latin typeface="Arial"/>
                <a:cs typeface="Arial"/>
              </a:rPr>
              <a:t>incivilités, </a:t>
            </a:r>
            <a:r>
              <a:rPr sz="1000" i="1" spc="-25" dirty="0">
                <a:latin typeface="Arial"/>
                <a:cs typeface="Arial"/>
              </a:rPr>
              <a:t>les  </a:t>
            </a:r>
            <a:r>
              <a:rPr sz="1000" i="1" spc="-35" dirty="0">
                <a:latin typeface="Arial"/>
                <a:cs typeface="Arial"/>
              </a:rPr>
              <a:t>violences </a:t>
            </a:r>
            <a:r>
              <a:rPr sz="1000" i="1" spc="-10" dirty="0">
                <a:latin typeface="Arial"/>
                <a:cs typeface="Arial"/>
              </a:rPr>
              <a:t>et </a:t>
            </a:r>
            <a:r>
              <a:rPr sz="1000" i="1" spc="-30" dirty="0">
                <a:latin typeface="Arial"/>
                <a:cs typeface="Arial"/>
              </a:rPr>
              <a:t>les </a:t>
            </a:r>
            <a:r>
              <a:rPr sz="1000" i="1" spc="-20" dirty="0">
                <a:latin typeface="Arial"/>
                <a:cs typeface="Arial"/>
              </a:rPr>
              <a:t>discriminations </a:t>
            </a:r>
            <a:r>
              <a:rPr sz="1000" i="1" spc="-30" dirty="0">
                <a:latin typeface="Arial"/>
                <a:cs typeface="Arial"/>
              </a:rPr>
              <a:t>dans </a:t>
            </a:r>
            <a:r>
              <a:rPr sz="1000" i="1" spc="-20" dirty="0">
                <a:latin typeface="Arial"/>
                <a:cs typeface="Arial"/>
              </a:rPr>
              <a:t>le </a:t>
            </a:r>
            <a:r>
              <a:rPr sz="1000" i="1" spc="-10" dirty="0">
                <a:latin typeface="Arial"/>
                <a:cs typeface="Arial"/>
              </a:rPr>
              <a:t>sport</a:t>
            </a:r>
            <a:r>
              <a:rPr sz="1000" spc="-10" dirty="0">
                <a:latin typeface="Arial"/>
                <a:cs typeface="Arial"/>
              </a:rPr>
              <a:t>. </a:t>
            </a:r>
            <a:r>
              <a:rPr sz="1000" spc="-55" dirty="0">
                <a:latin typeface="Arial"/>
                <a:cs typeface="Arial"/>
              </a:rPr>
              <a:t>Vous </a:t>
            </a:r>
            <a:r>
              <a:rPr sz="1000" spc="-80" dirty="0">
                <a:latin typeface="Arial"/>
                <a:cs typeface="Arial"/>
              </a:rPr>
              <a:t>y </a:t>
            </a:r>
            <a:r>
              <a:rPr sz="1000" spc="-30" dirty="0">
                <a:latin typeface="Arial"/>
                <a:cs typeface="Arial"/>
              </a:rPr>
              <a:t>trouverez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10" dirty="0">
                <a:latin typeface="Arial"/>
                <a:cs typeface="Arial"/>
              </a:rPr>
              <a:t>informations </a:t>
            </a:r>
            <a:r>
              <a:rPr sz="1000" spc="-15" dirty="0">
                <a:latin typeface="Arial"/>
                <a:cs typeface="Arial"/>
              </a:rPr>
              <a:t>précises  </a:t>
            </a:r>
            <a:r>
              <a:rPr sz="1000" spc="-10" dirty="0">
                <a:latin typeface="Arial"/>
                <a:cs typeface="Arial"/>
              </a:rPr>
              <a:t>sur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définitions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conséquences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juridiques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violences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caractère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sexuel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ainsi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que  </a:t>
            </a:r>
            <a:r>
              <a:rPr sz="1000" spc="-10" dirty="0">
                <a:latin typeface="Arial"/>
                <a:cs typeface="Arial"/>
              </a:rPr>
              <a:t>sur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30" dirty="0">
                <a:latin typeface="Arial"/>
                <a:cs typeface="Arial"/>
              </a:rPr>
              <a:t>bizutage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635635" marR="93980" indent="-107950" algn="just">
              <a:lnSpc>
                <a:spcPct val="100000"/>
              </a:lnSpc>
              <a:spcBef>
                <a:spcPts val="285"/>
              </a:spcBef>
              <a:buChar char="-"/>
              <a:tabLst>
                <a:tab pos="635635" algn="l"/>
              </a:tabLst>
            </a:pP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10" dirty="0">
                <a:latin typeface="Arial"/>
                <a:cs typeface="Arial"/>
              </a:rPr>
              <a:t>2</a:t>
            </a:r>
            <a:r>
              <a:rPr sz="825" spc="15" baseline="35353" dirty="0">
                <a:latin typeface="Arial"/>
                <a:cs typeface="Arial"/>
              </a:rPr>
              <a:t>ème </a:t>
            </a:r>
            <a:r>
              <a:rPr sz="1000" spc="-5" dirty="0">
                <a:latin typeface="Arial"/>
                <a:cs typeface="Arial"/>
              </a:rPr>
              <a:t>édition</a:t>
            </a:r>
            <a:r>
              <a:rPr sz="825" spc="-7" baseline="35353" dirty="0">
                <a:latin typeface="Arial"/>
                <a:cs typeface="Arial"/>
              </a:rPr>
              <a:t>2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160" dirty="0">
                <a:latin typeface="Arial"/>
                <a:cs typeface="Arial"/>
              </a:rPr>
              <a:t>« </a:t>
            </a:r>
            <a:r>
              <a:rPr sz="1000" i="1" spc="-10" dirty="0">
                <a:latin typeface="Arial"/>
                <a:cs typeface="Arial"/>
              </a:rPr>
              <a:t>petit </a:t>
            </a:r>
            <a:r>
              <a:rPr sz="1000" i="1" spc="-35" dirty="0">
                <a:latin typeface="Arial"/>
                <a:cs typeface="Arial"/>
              </a:rPr>
              <a:t>guide </a:t>
            </a:r>
            <a:r>
              <a:rPr sz="1000" i="1" spc="-20" dirty="0">
                <a:latin typeface="Arial"/>
                <a:cs typeface="Arial"/>
              </a:rPr>
              <a:t>juridique </a:t>
            </a:r>
            <a:r>
              <a:rPr sz="1000" spc="-160" dirty="0">
                <a:latin typeface="Arial"/>
                <a:cs typeface="Arial"/>
              </a:rPr>
              <a:t>»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5" dirty="0">
                <a:latin typeface="Arial"/>
                <a:cs typeface="Arial"/>
              </a:rPr>
              <a:t>l’attention </a:t>
            </a:r>
            <a:r>
              <a:rPr sz="1000" spc="-15" dirty="0">
                <a:latin typeface="Arial"/>
                <a:cs typeface="Arial"/>
              </a:rPr>
              <a:t>des </a:t>
            </a:r>
            <a:r>
              <a:rPr sz="1000" spc="-10" dirty="0">
                <a:latin typeface="Arial"/>
                <a:cs typeface="Arial"/>
              </a:rPr>
              <a:t>acteurs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5" dirty="0">
                <a:latin typeface="Arial"/>
                <a:cs typeface="Arial"/>
              </a:rPr>
              <a:t>sport </a:t>
            </a:r>
            <a:r>
              <a:rPr sz="1000" spc="-20" dirty="0">
                <a:latin typeface="Arial"/>
                <a:cs typeface="Arial"/>
              </a:rPr>
              <a:t>concernant 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20" dirty="0">
                <a:latin typeface="Arial"/>
                <a:cs typeface="Arial"/>
              </a:rPr>
              <a:t>prévention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10" dirty="0">
                <a:latin typeface="Arial"/>
                <a:cs typeface="Arial"/>
              </a:rPr>
              <a:t>lutte </a:t>
            </a:r>
            <a:r>
              <a:rPr sz="1000" spc="-15" dirty="0">
                <a:latin typeface="Arial"/>
                <a:cs typeface="Arial"/>
              </a:rPr>
              <a:t>contre </a:t>
            </a:r>
            <a:r>
              <a:rPr sz="1000" dirty="0">
                <a:latin typeface="Arial"/>
                <a:cs typeface="Arial"/>
              </a:rPr>
              <a:t>les incivilités, les </a:t>
            </a:r>
            <a:r>
              <a:rPr sz="1000" spc="-15" dirty="0">
                <a:latin typeface="Arial"/>
                <a:cs typeface="Arial"/>
              </a:rPr>
              <a:t>violences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5" dirty="0">
                <a:latin typeface="Arial"/>
                <a:cs typeface="Arial"/>
              </a:rPr>
              <a:t>discriminations </a:t>
            </a:r>
            <a:r>
              <a:rPr sz="1000" spc="-15" dirty="0">
                <a:latin typeface="Arial"/>
                <a:cs typeface="Arial"/>
              </a:rPr>
              <a:t>dans  </a:t>
            </a:r>
            <a:r>
              <a:rPr sz="1000" dirty="0">
                <a:latin typeface="Arial"/>
                <a:cs typeface="Arial"/>
              </a:rPr>
              <a:t>le </a:t>
            </a:r>
            <a:r>
              <a:rPr sz="1000" spc="10" dirty="0">
                <a:latin typeface="Arial"/>
                <a:cs typeface="Arial"/>
              </a:rPr>
              <a:t>sport. </a:t>
            </a:r>
            <a:r>
              <a:rPr sz="1000" spc="-5" dirty="0">
                <a:latin typeface="Arial"/>
                <a:cs typeface="Arial"/>
              </a:rPr>
              <a:t>L’outil complète </a:t>
            </a:r>
            <a:r>
              <a:rPr sz="1000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guide </a:t>
            </a:r>
            <a:r>
              <a:rPr sz="1000" spc="-10" dirty="0">
                <a:latin typeface="Arial"/>
                <a:cs typeface="Arial"/>
              </a:rPr>
              <a:t>juridique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apportant, </a:t>
            </a:r>
            <a:r>
              <a:rPr sz="1000" spc="-20" dirty="0">
                <a:latin typeface="Arial"/>
                <a:cs typeface="Arial"/>
              </a:rPr>
              <a:t>pour chaque </a:t>
            </a:r>
            <a:r>
              <a:rPr sz="1000" spc="-10" dirty="0">
                <a:latin typeface="Arial"/>
                <a:cs typeface="Arial"/>
              </a:rPr>
              <a:t>problématique  </a:t>
            </a:r>
            <a:r>
              <a:rPr sz="1000" spc="-5" dirty="0">
                <a:latin typeface="Arial"/>
                <a:cs typeface="Arial"/>
              </a:rPr>
              <a:t>traitée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dans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guide,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information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sur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qu’il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faut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retenir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ainsi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qu’un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questionnaire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et  </a:t>
            </a:r>
            <a:r>
              <a:rPr sz="1000" spc="-25" dirty="0">
                <a:latin typeface="Arial"/>
                <a:cs typeface="Arial"/>
              </a:rPr>
              <a:t>une </a:t>
            </a:r>
            <a:r>
              <a:rPr sz="1000" spc="-10" dirty="0">
                <a:latin typeface="Arial"/>
                <a:cs typeface="Arial"/>
              </a:rPr>
              <a:t>mise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situation. </a:t>
            </a:r>
            <a:r>
              <a:rPr sz="1000" spc="-45" dirty="0">
                <a:latin typeface="Arial"/>
                <a:cs typeface="Arial"/>
              </a:rPr>
              <a:t>Le </a:t>
            </a:r>
            <a:r>
              <a:rPr sz="1000" spc="5" dirty="0">
                <a:latin typeface="Arial"/>
                <a:cs typeface="Arial"/>
              </a:rPr>
              <a:t>petit </a:t>
            </a:r>
            <a:r>
              <a:rPr sz="1000" spc="-30" dirty="0">
                <a:latin typeface="Arial"/>
                <a:cs typeface="Arial"/>
              </a:rPr>
              <a:t>guide </a:t>
            </a:r>
            <a:r>
              <a:rPr sz="1000" spc="5" dirty="0">
                <a:latin typeface="Arial"/>
                <a:cs typeface="Arial"/>
              </a:rPr>
              <a:t>est </a:t>
            </a:r>
            <a:r>
              <a:rPr sz="1000" dirty="0">
                <a:latin typeface="Arial"/>
                <a:cs typeface="Arial"/>
              </a:rPr>
              <a:t>intitulé </a:t>
            </a:r>
            <a:r>
              <a:rPr sz="1000" spc="-160" dirty="0">
                <a:latin typeface="Arial"/>
                <a:cs typeface="Arial"/>
              </a:rPr>
              <a:t>« </a:t>
            </a:r>
            <a:r>
              <a:rPr sz="1000" i="1" spc="-35" dirty="0">
                <a:latin typeface="Arial"/>
                <a:cs typeface="Arial"/>
              </a:rPr>
              <a:t>Mieux </a:t>
            </a:r>
            <a:r>
              <a:rPr sz="1000" i="1" spc="-30" dirty="0">
                <a:latin typeface="Arial"/>
                <a:cs typeface="Arial"/>
              </a:rPr>
              <a:t>appréhender les </a:t>
            </a:r>
            <a:r>
              <a:rPr sz="1000" i="1" spc="-40" dirty="0">
                <a:latin typeface="Arial"/>
                <a:cs typeface="Arial"/>
              </a:rPr>
              <a:t>conséquences  </a:t>
            </a:r>
            <a:r>
              <a:rPr sz="1000" i="1" spc="-25" dirty="0">
                <a:latin typeface="Arial"/>
                <a:cs typeface="Arial"/>
              </a:rPr>
              <a:t>juridiques </a:t>
            </a:r>
            <a:r>
              <a:rPr sz="1000" i="1" spc="-40" dirty="0">
                <a:latin typeface="Arial"/>
                <a:cs typeface="Arial"/>
              </a:rPr>
              <a:t>des </a:t>
            </a:r>
            <a:r>
              <a:rPr sz="1000" i="1" spc="-35" dirty="0">
                <a:latin typeface="Arial"/>
                <a:cs typeface="Arial"/>
              </a:rPr>
              <a:t>phénomènes </a:t>
            </a:r>
            <a:r>
              <a:rPr sz="1000" i="1" spc="-20" dirty="0">
                <a:latin typeface="Arial"/>
                <a:cs typeface="Arial"/>
              </a:rPr>
              <a:t>d’incivilité, </a:t>
            </a:r>
            <a:r>
              <a:rPr sz="1000" i="1" spc="-35" dirty="0">
                <a:latin typeface="Arial"/>
                <a:cs typeface="Arial"/>
              </a:rPr>
              <a:t>de violences </a:t>
            </a:r>
            <a:r>
              <a:rPr sz="1000" i="1" spc="-10" dirty="0">
                <a:latin typeface="Arial"/>
                <a:cs typeface="Arial"/>
              </a:rPr>
              <a:t>et </a:t>
            </a:r>
            <a:r>
              <a:rPr sz="1000" i="1" spc="-35" dirty="0">
                <a:latin typeface="Arial"/>
                <a:cs typeface="Arial"/>
              </a:rPr>
              <a:t>de </a:t>
            </a:r>
            <a:r>
              <a:rPr sz="1000" i="1" spc="-20" dirty="0">
                <a:latin typeface="Arial"/>
                <a:cs typeface="Arial"/>
              </a:rPr>
              <a:t>discriminations </a:t>
            </a:r>
            <a:r>
              <a:rPr sz="1000" i="1" spc="-30" dirty="0">
                <a:latin typeface="Arial"/>
                <a:cs typeface="Arial"/>
              </a:rPr>
              <a:t>dans </a:t>
            </a:r>
            <a:r>
              <a:rPr sz="1000" i="1" spc="-20" dirty="0">
                <a:latin typeface="Arial"/>
                <a:cs typeface="Arial"/>
              </a:rPr>
              <a:t>le </a:t>
            </a:r>
            <a:r>
              <a:rPr sz="1000" i="1" spc="-10" dirty="0">
                <a:latin typeface="Arial"/>
                <a:cs typeface="Arial"/>
              </a:rPr>
              <a:t>sport</a:t>
            </a:r>
            <a:r>
              <a:rPr sz="1000" spc="-10" dirty="0">
                <a:latin typeface="Arial"/>
                <a:cs typeface="Arial"/>
              </a:rPr>
              <a:t>. </a:t>
            </a:r>
            <a:r>
              <a:rPr sz="1000" spc="-160" dirty="0">
                <a:latin typeface="Arial"/>
                <a:cs typeface="Arial"/>
              </a:rPr>
              <a:t>»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635635" marR="97790" indent="-107950" algn="just">
              <a:lnSpc>
                <a:spcPct val="100000"/>
              </a:lnSpc>
              <a:spcBef>
                <a:spcPts val="285"/>
              </a:spcBef>
              <a:buChar char="-"/>
              <a:tabLst>
                <a:tab pos="635635" algn="l"/>
              </a:tabLst>
            </a:pPr>
            <a:r>
              <a:rPr sz="1000" dirty="0">
                <a:latin typeface="Arial"/>
                <a:cs typeface="Arial"/>
              </a:rPr>
              <a:t>les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newsletters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internes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direction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sports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destination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établissements,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  </a:t>
            </a:r>
            <a:r>
              <a:rPr sz="1000" spc="-10" dirty="0">
                <a:latin typeface="Arial"/>
                <a:cs typeface="Arial"/>
              </a:rPr>
              <a:t>fédérations sportives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5" dirty="0">
                <a:latin typeface="Arial"/>
                <a:cs typeface="Arial"/>
              </a:rPr>
              <a:t>des services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déconcentrés</a:t>
            </a:r>
            <a:r>
              <a:rPr sz="825" spc="-22" baseline="35353" dirty="0">
                <a:latin typeface="Arial"/>
                <a:cs typeface="Arial"/>
              </a:rPr>
              <a:t>3</a:t>
            </a:r>
            <a:r>
              <a:rPr sz="1000" spc="-1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Arial"/>
              <a:cs typeface="Arial"/>
            </a:endParaRPr>
          </a:p>
          <a:p>
            <a:pPr marL="347345">
              <a:lnSpc>
                <a:spcPct val="100000"/>
              </a:lnSpc>
            </a:pPr>
            <a:r>
              <a:rPr sz="1600" b="1" spc="-35" dirty="0">
                <a:solidFill>
                  <a:srgbClr val="598396"/>
                </a:solidFill>
                <a:latin typeface="UnDotum"/>
                <a:cs typeface="UnDotum"/>
              </a:rPr>
              <a:t>CONTACT</a:t>
            </a:r>
            <a:endParaRPr sz="1600">
              <a:latin typeface="UnDotum"/>
              <a:cs typeface="UnDotum"/>
            </a:endParaRPr>
          </a:p>
          <a:p>
            <a:pPr marL="347345" marR="97155" algn="just">
              <a:lnSpc>
                <a:spcPct val="100000"/>
              </a:lnSpc>
              <a:spcBef>
                <a:spcPts val="1080"/>
              </a:spcBef>
            </a:pPr>
            <a:r>
              <a:rPr sz="1000" b="1" spc="-20" dirty="0">
                <a:latin typeface="UnDotum"/>
                <a:cs typeface="UnDotum"/>
              </a:rPr>
              <a:t>Pour</a:t>
            </a:r>
            <a:r>
              <a:rPr sz="1000" b="1" spc="-85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plus</a:t>
            </a:r>
            <a:r>
              <a:rPr sz="1000" b="1" spc="-8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d’informations</a:t>
            </a:r>
            <a:r>
              <a:rPr sz="1000" b="1" spc="-8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sur</a:t>
            </a:r>
            <a:r>
              <a:rPr sz="1000" b="1" spc="-8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les</a:t>
            </a:r>
            <a:r>
              <a:rPr sz="1000" b="1" spc="-85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outils</a:t>
            </a:r>
            <a:r>
              <a:rPr sz="1000" b="1" spc="-8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juridiques,</a:t>
            </a:r>
            <a:r>
              <a:rPr sz="1000" b="1" spc="-13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les</a:t>
            </a:r>
            <a:r>
              <a:rPr sz="1000" b="1" spc="-85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newsletters</a:t>
            </a:r>
            <a:r>
              <a:rPr sz="1000" b="1" spc="-8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internes</a:t>
            </a:r>
            <a:r>
              <a:rPr sz="1000" b="1" spc="-8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de</a:t>
            </a:r>
            <a:r>
              <a:rPr sz="1000" b="1" spc="-80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septembre</a:t>
            </a:r>
            <a:r>
              <a:rPr sz="1000" b="1" spc="-85" dirty="0">
                <a:latin typeface="UnDotum"/>
                <a:cs typeface="UnDotum"/>
              </a:rPr>
              <a:t> </a:t>
            </a:r>
            <a:r>
              <a:rPr sz="1000" b="1" spc="-15" dirty="0">
                <a:latin typeface="UnDotum"/>
                <a:cs typeface="UnDotum"/>
              </a:rPr>
              <a:t>2018  </a:t>
            </a:r>
            <a:r>
              <a:rPr sz="1000" b="1" spc="-5" dirty="0">
                <a:latin typeface="UnDotum"/>
                <a:cs typeface="UnDotum"/>
              </a:rPr>
              <a:t>et </a:t>
            </a:r>
            <a:r>
              <a:rPr sz="1000" b="1" spc="-10" dirty="0">
                <a:latin typeface="UnDotum"/>
                <a:cs typeface="UnDotum"/>
              </a:rPr>
              <a:t>sur l’utilisation </a:t>
            </a:r>
            <a:r>
              <a:rPr sz="1000" b="1" spc="-5" dirty="0">
                <a:latin typeface="UnDotum"/>
                <a:cs typeface="UnDotum"/>
              </a:rPr>
              <a:t>du </a:t>
            </a:r>
            <a:r>
              <a:rPr sz="1000" b="1" spc="-15" dirty="0">
                <a:latin typeface="UnDotum"/>
                <a:cs typeface="UnDotum"/>
              </a:rPr>
              <a:t>Vade-mecum</a:t>
            </a:r>
            <a:r>
              <a:rPr sz="1000" b="1" spc="-225" dirty="0">
                <a:latin typeface="UnDotum"/>
                <a:cs typeface="UnDotum"/>
              </a:rPr>
              <a:t> </a:t>
            </a:r>
            <a:r>
              <a:rPr sz="1000" b="1" dirty="0">
                <a:latin typeface="UnDotum"/>
                <a:cs typeface="UnDotum"/>
              </a:rPr>
              <a:t>:</a:t>
            </a:r>
            <a:endParaRPr sz="1000">
              <a:latin typeface="UnDotum"/>
              <a:cs typeface="UnDotum"/>
            </a:endParaRPr>
          </a:p>
          <a:p>
            <a:pPr>
              <a:lnSpc>
                <a:spcPct val="100000"/>
              </a:lnSpc>
            </a:pPr>
            <a:endParaRPr sz="700">
              <a:latin typeface="UnDotum"/>
              <a:cs typeface="UnDotum"/>
            </a:endParaRPr>
          </a:p>
          <a:p>
            <a:pPr marL="347345" marR="97155" algn="just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N’hésitez pas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25" dirty="0">
                <a:latin typeface="Arial"/>
                <a:cs typeface="Arial"/>
              </a:rPr>
              <a:t>prendre </a:t>
            </a:r>
            <a:r>
              <a:rPr sz="1000" spc="-10" dirty="0">
                <a:latin typeface="Arial"/>
                <a:cs typeface="Arial"/>
              </a:rPr>
              <a:t>contact </a:t>
            </a:r>
            <a:r>
              <a:rPr sz="1000" spc="-45" dirty="0">
                <a:latin typeface="Arial"/>
                <a:cs typeface="Arial"/>
              </a:rPr>
              <a:t>avec </a:t>
            </a:r>
            <a:r>
              <a:rPr sz="1000" spc="-20" dirty="0">
                <a:latin typeface="Arial"/>
                <a:cs typeface="Arial"/>
              </a:rPr>
              <a:t>Monsieur </a:t>
            </a:r>
            <a:r>
              <a:rPr sz="1000" spc="-45" dirty="0">
                <a:latin typeface="Arial"/>
                <a:cs typeface="Arial"/>
              </a:rPr>
              <a:t>David </a:t>
            </a:r>
            <a:r>
              <a:rPr sz="1000" spc="-20" dirty="0">
                <a:latin typeface="Arial"/>
                <a:cs typeface="Arial"/>
              </a:rPr>
              <a:t>Brinquin </a:t>
            </a:r>
            <a:r>
              <a:rPr sz="1000" spc="-35" dirty="0">
                <a:latin typeface="Arial"/>
                <a:cs typeface="Arial"/>
              </a:rPr>
              <a:t>(chargé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mission </a:t>
            </a:r>
            <a:r>
              <a:rPr sz="1000" spc="-25" dirty="0">
                <a:latin typeface="Arial"/>
                <a:cs typeface="Arial"/>
              </a:rPr>
              <a:t>Éthique </a:t>
            </a:r>
            <a:r>
              <a:rPr sz="1000" spc="5" dirty="0">
                <a:latin typeface="Arial"/>
                <a:cs typeface="Arial"/>
              </a:rPr>
              <a:t>et  </a:t>
            </a:r>
            <a:r>
              <a:rPr sz="1000" spc="-30" dirty="0">
                <a:latin typeface="Arial"/>
                <a:cs typeface="Arial"/>
              </a:rPr>
              <a:t>valeurs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du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sport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14" dirty="0">
                <a:latin typeface="Arial"/>
                <a:cs typeface="Arial"/>
              </a:rPr>
              <a:t>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Bureau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DSB1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14" dirty="0">
                <a:latin typeface="Arial"/>
                <a:cs typeface="Arial"/>
              </a:rPr>
              <a:t>-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Direction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des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sports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14" dirty="0">
                <a:latin typeface="Arial"/>
                <a:cs typeface="Arial"/>
              </a:rPr>
              <a:t>-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Ministère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des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Sports)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au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01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40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45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91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94 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5" dirty="0">
                <a:latin typeface="Arial"/>
                <a:cs typeface="Arial"/>
              </a:rPr>
              <a:t>l’adresse </a:t>
            </a:r>
            <a:r>
              <a:rPr sz="1000" spc="-10" dirty="0">
                <a:latin typeface="Arial"/>
                <a:cs typeface="Arial"/>
              </a:rPr>
              <a:t>mail </a:t>
            </a:r>
            <a:r>
              <a:rPr sz="1000" spc="-15" dirty="0">
                <a:latin typeface="Arial"/>
                <a:cs typeface="Arial"/>
              </a:rPr>
              <a:t>suivante </a:t>
            </a:r>
            <a:r>
              <a:rPr sz="1000" spc="20" dirty="0">
                <a:latin typeface="Arial"/>
                <a:cs typeface="Arial"/>
              </a:rPr>
              <a:t>: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u="sng" spc="-2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2"/>
              </a:rPr>
              <a:t>david.brinquin@sports.gouv.fr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Arial"/>
              <a:cs typeface="Arial"/>
            </a:endParaRPr>
          </a:p>
          <a:p>
            <a:pPr marL="455930" indent="-109220">
              <a:lnSpc>
                <a:spcPct val="100000"/>
              </a:lnSpc>
              <a:buAutoNum type="arabicPeriod"/>
              <a:tabLst>
                <a:tab pos="456565" algn="l"/>
              </a:tabLst>
            </a:pPr>
            <a:r>
              <a:rPr sz="750" spc="-10" dirty="0">
                <a:latin typeface="Arial"/>
                <a:cs typeface="Arial"/>
              </a:rPr>
              <a:t>Sortie </a:t>
            </a:r>
            <a:r>
              <a:rPr sz="750" spc="-20" dirty="0">
                <a:latin typeface="Arial"/>
                <a:cs typeface="Arial"/>
              </a:rPr>
              <a:t>en </a:t>
            </a:r>
            <a:r>
              <a:rPr sz="750" spc="-15" dirty="0">
                <a:latin typeface="Arial"/>
                <a:cs typeface="Arial"/>
              </a:rPr>
              <a:t>octobre</a:t>
            </a:r>
            <a:r>
              <a:rPr sz="750" spc="-75" dirty="0">
                <a:latin typeface="Arial"/>
                <a:cs typeface="Arial"/>
              </a:rPr>
              <a:t> </a:t>
            </a:r>
            <a:r>
              <a:rPr sz="750" spc="15" dirty="0">
                <a:latin typeface="Arial"/>
                <a:cs typeface="Arial"/>
              </a:rPr>
              <a:t>2018.</a:t>
            </a:r>
            <a:endParaRPr sz="750">
              <a:latin typeface="Arial"/>
              <a:cs typeface="Arial"/>
            </a:endParaRPr>
          </a:p>
          <a:p>
            <a:pPr marL="455930" indent="-109220">
              <a:lnSpc>
                <a:spcPct val="100000"/>
              </a:lnSpc>
              <a:spcBef>
                <a:spcPts val="565"/>
              </a:spcBef>
              <a:buAutoNum type="arabicPeriod"/>
              <a:tabLst>
                <a:tab pos="456565" algn="l"/>
              </a:tabLst>
            </a:pPr>
            <a:r>
              <a:rPr sz="750" spc="-10" dirty="0">
                <a:latin typeface="Arial"/>
                <a:cs typeface="Arial"/>
              </a:rPr>
              <a:t>Sortie </a:t>
            </a:r>
            <a:r>
              <a:rPr sz="750" spc="-20" dirty="0">
                <a:latin typeface="Arial"/>
                <a:cs typeface="Arial"/>
              </a:rPr>
              <a:t>en </a:t>
            </a:r>
            <a:r>
              <a:rPr sz="750" spc="-15" dirty="0">
                <a:latin typeface="Arial"/>
                <a:cs typeface="Arial"/>
              </a:rPr>
              <a:t>octobre</a:t>
            </a:r>
            <a:r>
              <a:rPr sz="750" spc="-75" dirty="0">
                <a:latin typeface="Arial"/>
                <a:cs typeface="Arial"/>
              </a:rPr>
              <a:t> </a:t>
            </a:r>
            <a:r>
              <a:rPr sz="750" spc="15" dirty="0">
                <a:latin typeface="Arial"/>
                <a:cs typeface="Arial"/>
              </a:rPr>
              <a:t>2018.</a:t>
            </a:r>
            <a:endParaRPr sz="750">
              <a:latin typeface="Arial"/>
              <a:cs typeface="Arial"/>
            </a:endParaRPr>
          </a:p>
          <a:p>
            <a:pPr marL="347345" marR="97790">
              <a:lnSpc>
                <a:spcPct val="100000"/>
              </a:lnSpc>
              <a:spcBef>
                <a:spcPts val="570"/>
              </a:spcBef>
              <a:buAutoNum type="arabicPeriod"/>
              <a:tabLst>
                <a:tab pos="459105" algn="l"/>
              </a:tabLst>
            </a:pPr>
            <a:r>
              <a:rPr sz="750" spc="-50" dirty="0">
                <a:latin typeface="Arial"/>
                <a:cs typeface="Arial"/>
              </a:rPr>
              <a:t>Tout </a:t>
            </a:r>
            <a:r>
              <a:rPr sz="750" spc="-20" dirty="0">
                <a:latin typeface="Arial"/>
                <a:cs typeface="Arial"/>
              </a:rPr>
              <a:t>au </a:t>
            </a:r>
            <a:r>
              <a:rPr sz="750" spc="-25" dirty="0">
                <a:latin typeface="Arial"/>
                <a:cs typeface="Arial"/>
              </a:rPr>
              <a:t>long </a:t>
            </a:r>
            <a:r>
              <a:rPr sz="750" spc="-20" dirty="0">
                <a:latin typeface="Arial"/>
                <a:cs typeface="Arial"/>
              </a:rPr>
              <a:t>du </a:t>
            </a:r>
            <a:r>
              <a:rPr sz="750" spc="-10" dirty="0">
                <a:latin typeface="Arial"/>
                <a:cs typeface="Arial"/>
              </a:rPr>
              <a:t>mois </a:t>
            </a:r>
            <a:r>
              <a:rPr sz="750" spc="-20" dirty="0">
                <a:latin typeface="Arial"/>
                <a:cs typeface="Arial"/>
              </a:rPr>
              <a:t>de </a:t>
            </a:r>
            <a:r>
              <a:rPr sz="750" spc="-15" dirty="0">
                <a:latin typeface="Arial"/>
                <a:cs typeface="Arial"/>
              </a:rPr>
              <a:t>septembre </a:t>
            </a:r>
            <a:r>
              <a:rPr sz="750" spc="20" dirty="0">
                <a:latin typeface="Arial"/>
                <a:cs typeface="Arial"/>
              </a:rPr>
              <a:t>2018, </a:t>
            </a:r>
            <a:r>
              <a:rPr sz="750" spc="-5" dirty="0">
                <a:latin typeface="Arial"/>
                <a:cs typeface="Arial"/>
              </a:rPr>
              <a:t>la </a:t>
            </a:r>
            <a:r>
              <a:rPr sz="750" spc="-15" dirty="0">
                <a:latin typeface="Arial"/>
                <a:cs typeface="Arial"/>
              </a:rPr>
              <a:t>direction </a:t>
            </a:r>
            <a:r>
              <a:rPr sz="750" spc="-10" dirty="0">
                <a:latin typeface="Arial"/>
                <a:cs typeface="Arial"/>
              </a:rPr>
              <a:t>des </a:t>
            </a:r>
            <a:r>
              <a:rPr sz="750" dirty="0">
                <a:latin typeface="Arial"/>
                <a:cs typeface="Arial"/>
              </a:rPr>
              <a:t>sports </a:t>
            </a:r>
            <a:r>
              <a:rPr sz="750" spc="-15" dirty="0">
                <a:latin typeface="Arial"/>
                <a:cs typeface="Arial"/>
              </a:rPr>
              <a:t>a </a:t>
            </a:r>
            <a:r>
              <a:rPr sz="750" spc="-5" dirty="0">
                <a:latin typeface="Arial"/>
                <a:cs typeface="Arial"/>
              </a:rPr>
              <a:t>diffusé trois </a:t>
            </a:r>
            <a:r>
              <a:rPr sz="750" spc="-10" dirty="0">
                <a:latin typeface="Arial"/>
                <a:cs typeface="Arial"/>
              </a:rPr>
              <a:t>dossiers </a:t>
            </a:r>
            <a:r>
              <a:rPr sz="750" spc="-15" dirty="0">
                <a:latin typeface="Arial"/>
                <a:cs typeface="Arial"/>
              </a:rPr>
              <a:t>spécifiques </a:t>
            </a:r>
            <a:r>
              <a:rPr sz="750" dirty="0">
                <a:latin typeface="Arial"/>
                <a:cs typeface="Arial"/>
              </a:rPr>
              <a:t>et </a:t>
            </a:r>
            <a:r>
              <a:rPr sz="750" spc="-15" dirty="0">
                <a:latin typeface="Arial"/>
                <a:cs typeface="Arial"/>
              </a:rPr>
              <a:t>complémentaires  </a:t>
            </a:r>
            <a:r>
              <a:rPr sz="750" spc="-10" dirty="0">
                <a:latin typeface="Arial"/>
                <a:cs typeface="Arial"/>
              </a:rPr>
              <a:t>sur </a:t>
            </a:r>
            <a:r>
              <a:rPr sz="750" spc="-5" dirty="0">
                <a:latin typeface="Arial"/>
                <a:cs typeface="Arial"/>
              </a:rPr>
              <a:t>la </a:t>
            </a:r>
            <a:r>
              <a:rPr sz="750" spc="-20" dirty="0">
                <a:latin typeface="Arial"/>
                <a:cs typeface="Arial"/>
              </a:rPr>
              <a:t>prévention </a:t>
            </a:r>
            <a:r>
              <a:rPr sz="750" spc="-10" dirty="0">
                <a:latin typeface="Arial"/>
                <a:cs typeface="Arial"/>
              </a:rPr>
              <a:t>des </a:t>
            </a:r>
            <a:r>
              <a:rPr sz="750" spc="-20" dirty="0">
                <a:latin typeface="Arial"/>
                <a:cs typeface="Arial"/>
              </a:rPr>
              <a:t>violences </a:t>
            </a:r>
            <a:r>
              <a:rPr sz="750" spc="-15" dirty="0">
                <a:latin typeface="Arial"/>
                <a:cs typeface="Arial"/>
              </a:rPr>
              <a:t>à </a:t>
            </a:r>
            <a:r>
              <a:rPr sz="750" spc="-20" dirty="0">
                <a:latin typeface="Arial"/>
                <a:cs typeface="Arial"/>
              </a:rPr>
              <a:t>caractère sexuel </a:t>
            </a:r>
            <a:r>
              <a:rPr sz="750" dirty="0">
                <a:latin typeface="Arial"/>
                <a:cs typeface="Arial"/>
              </a:rPr>
              <a:t>et </a:t>
            </a:r>
            <a:r>
              <a:rPr sz="750" spc="-20" dirty="0">
                <a:latin typeface="Arial"/>
                <a:cs typeface="Arial"/>
              </a:rPr>
              <a:t>du </a:t>
            </a:r>
            <a:r>
              <a:rPr sz="750" spc="-25" dirty="0">
                <a:latin typeface="Arial"/>
                <a:cs typeface="Arial"/>
              </a:rPr>
              <a:t>bizutage </a:t>
            </a:r>
            <a:r>
              <a:rPr sz="750" spc="-15" dirty="0">
                <a:latin typeface="Arial"/>
                <a:cs typeface="Arial"/>
              </a:rPr>
              <a:t>dans </a:t>
            </a:r>
            <a:r>
              <a:rPr sz="750" spc="-5" dirty="0">
                <a:latin typeface="Arial"/>
                <a:cs typeface="Arial"/>
              </a:rPr>
              <a:t>le</a:t>
            </a:r>
            <a:r>
              <a:rPr sz="750" spc="-70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sport.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550"/>
              </a:spcBef>
            </a:pPr>
            <a:r>
              <a:rPr sz="700" spc="-5" dirty="0">
                <a:solidFill>
                  <a:srgbClr val="A1B1BA"/>
                </a:solidFill>
                <a:latin typeface="Oxygen-Sans"/>
                <a:cs typeface="Oxygen-Sans"/>
              </a:rPr>
              <a:t>4</a:t>
            </a:r>
            <a:endParaRPr sz="700">
              <a:latin typeface="Oxygen-Sans"/>
              <a:cs typeface="Oxygen-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6336030" cy="9000490"/>
          </a:xfrm>
          <a:custGeom>
            <a:avLst/>
            <a:gdLst/>
            <a:ahLst/>
            <a:cxnLst/>
            <a:rect l="l" t="t" r="r" b="b"/>
            <a:pathLst>
              <a:path w="6336030" h="9000490">
                <a:moveTo>
                  <a:pt x="6336004" y="0"/>
                </a:moveTo>
                <a:lnTo>
                  <a:pt x="0" y="0"/>
                </a:lnTo>
                <a:lnTo>
                  <a:pt x="0" y="9000007"/>
                </a:lnTo>
                <a:lnTo>
                  <a:pt x="6336004" y="9000007"/>
                </a:lnTo>
                <a:lnTo>
                  <a:pt x="6336004" y="0"/>
                </a:lnTo>
                <a:close/>
              </a:path>
            </a:pathLst>
          </a:custGeom>
          <a:solidFill>
            <a:srgbClr val="BE11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99666" y="4236974"/>
            <a:ext cx="44062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265" dirty="0">
                <a:latin typeface="Arial"/>
                <a:cs typeface="Arial"/>
              </a:rPr>
              <a:t>PARTIE </a:t>
            </a:r>
            <a:r>
              <a:rPr sz="2400" b="0" spc="105" dirty="0">
                <a:latin typeface="Arial"/>
                <a:cs typeface="Arial"/>
              </a:rPr>
              <a:t>1 </a:t>
            </a:r>
            <a:r>
              <a:rPr sz="2400" b="0" spc="-275" dirty="0">
                <a:latin typeface="Arial"/>
                <a:cs typeface="Arial"/>
              </a:rPr>
              <a:t>- </a:t>
            </a:r>
            <a:r>
              <a:rPr sz="3000" spc="-25" dirty="0">
                <a:latin typeface="UnDotum"/>
                <a:cs typeface="UnDotum"/>
              </a:rPr>
              <a:t>MIEUX</a:t>
            </a:r>
            <a:r>
              <a:rPr sz="3000" spc="-365" dirty="0">
                <a:latin typeface="UnDotum"/>
                <a:cs typeface="UnDotum"/>
              </a:rPr>
              <a:t> </a:t>
            </a:r>
            <a:r>
              <a:rPr sz="3000" spc="-30" dirty="0">
                <a:latin typeface="UnDotum"/>
                <a:cs typeface="UnDotum"/>
              </a:rPr>
              <a:t>PRÉVENIR</a:t>
            </a:r>
            <a:endParaRPr sz="300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116" y="8653378"/>
            <a:ext cx="781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solidFill>
                  <a:srgbClr val="A1B1BA"/>
                </a:solidFill>
                <a:latin typeface="Oxygen-Sans"/>
                <a:cs typeface="Oxygen-Sans"/>
              </a:rPr>
              <a:t>6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269999" y="0"/>
                </a:moveTo>
                <a:lnTo>
                  <a:pt x="0" y="0"/>
                </a:lnTo>
                <a:lnTo>
                  <a:pt x="0" y="9524"/>
                </a:lnTo>
                <a:lnTo>
                  <a:pt x="269999" y="9524"/>
                </a:lnTo>
                <a:lnTo>
                  <a:pt x="269999" y="0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4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000" y="1083894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5999" y="0"/>
                </a:lnTo>
              </a:path>
            </a:pathLst>
          </a:custGeom>
          <a:ln w="9525">
            <a:solidFill>
              <a:srgbClr val="BE11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7300" y="455510"/>
            <a:ext cx="3892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5960" marR="5080" indent="-683895">
              <a:lnSpc>
                <a:spcPct val="100000"/>
              </a:lnSpc>
              <a:spcBef>
                <a:spcPts val="100"/>
              </a:spcBef>
            </a:pPr>
            <a:r>
              <a:rPr sz="1400" spc="-55" dirty="0">
                <a:solidFill>
                  <a:srgbClr val="598396"/>
                </a:solidFill>
                <a:latin typeface="Arial"/>
                <a:cs typeface="Arial"/>
              </a:rPr>
              <a:t>Fiche </a:t>
            </a:r>
            <a:r>
              <a:rPr sz="1400" spc="60" dirty="0">
                <a:solidFill>
                  <a:srgbClr val="598396"/>
                </a:solidFill>
                <a:latin typeface="Arial"/>
                <a:cs typeface="Arial"/>
              </a:rPr>
              <a:t>1 </a:t>
            </a:r>
            <a:r>
              <a:rPr sz="1400" spc="-160" dirty="0">
                <a:solidFill>
                  <a:srgbClr val="598396"/>
                </a:solidFill>
                <a:latin typeface="Arial"/>
                <a:cs typeface="Arial"/>
              </a:rPr>
              <a:t>-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Comment repérer </a:t>
            </a:r>
            <a:r>
              <a:rPr sz="1800" b="1" spc="-15" dirty="0">
                <a:solidFill>
                  <a:srgbClr val="BE111F"/>
                </a:solidFill>
                <a:latin typeface="UnDotum"/>
                <a:cs typeface="UnDotum"/>
              </a:rPr>
              <a:t>les</a:t>
            </a:r>
            <a:r>
              <a:rPr sz="1800" b="1" spc="-200" dirty="0">
                <a:solidFill>
                  <a:srgbClr val="BE111F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personnes  </a:t>
            </a:r>
            <a:r>
              <a:rPr sz="1800" b="1" spc="-10" dirty="0">
                <a:solidFill>
                  <a:srgbClr val="BE111F"/>
                </a:solidFill>
                <a:latin typeface="UnDotum"/>
                <a:cs typeface="UnDotum"/>
              </a:rPr>
              <a:t>en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situation </a:t>
            </a:r>
            <a:r>
              <a:rPr sz="1800" b="1" spc="-10" dirty="0">
                <a:solidFill>
                  <a:srgbClr val="BE111F"/>
                </a:solidFill>
                <a:latin typeface="UnDotum"/>
                <a:cs typeface="UnDotum"/>
              </a:rPr>
              <a:t>de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souffrance</a:t>
            </a:r>
            <a:r>
              <a:rPr sz="1800" b="1" spc="-345" dirty="0">
                <a:solidFill>
                  <a:srgbClr val="BE111F"/>
                </a:solidFill>
                <a:latin typeface="UnDotum"/>
                <a:cs typeface="UnDotum"/>
              </a:rPr>
              <a:t> </a:t>
            </a:r>
            <a:r>
              <a:rPr sz="1800" b="1" dirty="0">
                <a:solidFill>
                  <a:srgbClr val="BE111F"/>
                </a:solidFill>
                <a:latin typeface="UnDotum"/>
                <a:cs typeface="UnDotum"/>
              </a:rPr>
              <a:t>?</a:t>
            </a:r>
            <a:endParaRPr sz="18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300" y="1343838"/>
            <a:ext cx="510540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 algn="just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Arial"/>
                <a:cs typeface="Arial"/>
              </a:rPr>
              <a:t>Éducateurs, </a:t>
            </a:r>
            <a:r>
              <a:rPr sz="1000" spc="-15" dirty="0">
                <a:latin typeface="Arial"/>
                <a:cs typeface="Arial"/>
              </a:rPr>
              <a:t>dirigeants, directeurs </a:t>
            </a:r>
            <a:r>
              <a:rPr sz="1000" spc="-5" dirty="0">
                <a:latin typeface="Arial"/>
                <a:cs typeface="Arial"/>
              </a:rPr>
              <a:t>d’établissement, </a:t>
            </a:r>
            <a:r>
              <a:rPr sz="1000" spc="-20" dirty="0">
                <a:latin typeface="Arial"/>
                <a:cs typeface="Arial"/>
              </a:rPr>
              <a:t>personnel médical </a:t>
            </a:r>
            <a:r>
              <a:rPr sz="1000" spc="-15" dirty="0">
                <a:latin typeface="Arial"/>
                <a:cs typeface="Arial"/>
              </a:rPr>
              <a:t>(intérieur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20" dirty="0">
                <a:latin typeface="Arial"/>
                <a:cs typeface="Arial"/>
              </a:rPr>
              <a:t>extérieur à 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structure)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20" dirty="0">
                <a:latin typeface="Arial"/>
                <a:cs typeface="Arial"/>
              </a:rPr>
              <a:t>agents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15" dirty="0">
                <a:latin typeface="Arial"/>
                <a:cs typeface="Arial"/>
              </a:rPr>
              <a:t>service </a:t>
            </a:r>
            <a:r>
              <a:rPr sz="1000" spc="-20" dirty="0">
                <a:latin typeface="Arial"/>
                <a:cs typeface="Arial"/>
              </a:rPr>
              <a:t>déconcentrés: comment </a:t>
            </a:r>
            <a:r>
              <a:rPr sz="1000" spc="-10" dirty="0">
                <a:latin typeface="Arial"/>
                <a:cs typeface="Arial"/>
              </a:rPr>
              <a:t>faire </a:t>
            </a:r>
            <a:r>
              <a:rPr sz="1000" spc="-35" dirty="0">
                <a:latin typeface="Arial"/>
                <a:cs typeface="Arial"/>
              </a:rPr>
              <a:t>preuve </a:t>
            </a:r>
            <a:r>
              <a:rPr sz="1000" spc="-25" dirty="0">
                <a:latin typeface="Arial"/>
                <a:cs typeface="Arial"/>
              </a:rPr>
              <a:t>de vigilance </a:t>
            </a:r>
            <a:r>
              <a:rPr sz="1000" spc="-15" dirty="0">
                <a:latin typeface="Arial"/>
                <a:cs typeface="Arial"/>
              </a:rPr>
              <a:t>face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30" dirty="0">
                <a:latin typeface="Arial"/>
                <a:cs typeface="Arial"/>
              </a:rPr>
              <a:t>un 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10" dirty="0">
                <a:latin typeface="Arial"/>
                <a:cs typeface="Arial"/>
              </a:rPr>
              <a:t>plusieurs </a:t>
            </a:r>
            <a:r>
              <a:rPr sz="1000" spc="5" dirty="0">
                <a:latin typeface="Arial"/>
                <a:cs typeface="Arial"/>
              </a:rPr>
              <a:t>sportifs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5" dirty="0">
                <a:latin typeface="Arial"/>
                <a:cs typeface="Arial"/>
              </a:rPr>
              <a:t>situation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souffrance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0160" algn="just">
              <a:lnSpc>
                <a:spcPct val="100000"/>
              </a:lnSpc>
            </a:pPr>
            <a:r>
              <a:rPr sz="1000" spc="25" dirty="0">
                <a:latin typeface="Arial"/>
                <a:cs typeface="Arial"/>
              </a:rPr>
              <a:t>cette </a:t>
            </a:r>
            <a:r>
              <a:rPr sz="1000" spc="-25" dirty="0">
                <a:latin typeface="Arial"/>
                <a:cs typeface="Arial"/>
              </a:rPr>
              <a:t>vigilance </a:t>
            </a:r>
            <a:r>
              <a:rPr sz="1000" spc="-10" dirty="0">
                <a:latin typeface="Arial"/>
                <a:cs typeface="Arial"/>
              </a:rPr>
              <a:t>peut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0" dirty="0">
                <a:latin typeface="Arial"/>
                <a:cs typeface="Arial"/>
              </a:rPr>
              <a:t>faire </a:t>
            </a:r>
            <a:r>
              <a:rPr sz="1000" spc="-15" dirty="0">
                <a:latin typeface="Arial"/>
                <a:cs typeface="Arial"/>
              </a:rPr>
              <a:t>directement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personnel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structure mais </a:t>
            </a:r>
            <a:r>
              <a:rPr sz="1000" spc="-5" dirty="0">
                <a:latin typeface="Arial"/>
                <a:cs typeface="Arial"/>
              </a:rPr>
              <a:t>aussi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15" dirty="0">
                <a:latin typeface="Arial"/>
                <a:cs typeface="Arial"/>
              </a:rPr>
              <a:t>des  </a:t>
            </a:r>
            <a:r>
              <a:rPr sz="1000" spc="-30" dirty="0">
                <a:latin typeface="Arial"/>
                <a:cs typeface="Arial"/>
              </a:rPr>
              <a:t>camarades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qui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pourront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faire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état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d’un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tel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changement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comportement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auprès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personnes  au </a:t>
            </a:r>
            <a:r>
              <a:rPr sz="1000" spc="-10" dirty="0">
                <a:latin typeface="Arial"/>
                <a:cs typeface="Arial"/>
              </a:rPr>
              <a:t>sein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0" dirty="0">
                <a:latin typeface="Arial"/>
                <a:cs typeface="Arial"/>
              </a:rPr>
              <a:t>l’extérieur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structure sportive </a:t>
            </a:r>
            <a:r>
              <a:rPr sz="1000" spc="-15" dirty="0">
                <a:latin typeface="Arial"/>
                <a:cs typeface="Arial"/>
              </a:rPr>
              <a:t>dans laquelle </a:t>
            </a:r>
            <a:r>
              <a:rPr sz="1000" spc="-30" dirty="0">
                <a:latin typeface="Arial"/>
                <a:cs typeface="Arial"/>
              </a:rPr>
              <a:t>évolue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sportif.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spc="30" dirty="0">
                <a:latin typeface="Arial"/>
                <a:cs typeface="Arial"/>
              </a:rPr>
              <a:t>cette </a:t>
            </a:r>
            <a:r>
              <a:rPr sz="1000" spc="-10" dirty="0">
                <a:latin typeface="Arial"/>
                <a:cs typeface="Arial"/>
              </a:rPr>
              <a:t>souffrance peut </a:t>
            </a:r>
            <a:r>
              <a:rPr sz="1000" spc="-5" dirty="0">
                <a:latin typeface="Arial"/>
                <a:cs typeface="Arial"/>
              </a:rPr>
              <a:t>être le </a:t>
            </a:r>
            <a:r>
              <a:rPr sz="1000" dirty="0">
                <a:latin typeface="Arial"/>
                <a:cs typeface="Arial"/>
              </a:rPr>
              <a:t>résultat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diverses </a:t>
            </a:r>
            <a:r>
              <a:rPr sz="1000" spc="5" dirty="0">
                <a:latin typeface="Arial"/>
                <a:cs typeface="Arial"/>
              </a:rPr>
              <a:t>attitudes </a:t>
            </a:r>
            <a:r>
              <a:rPr sz="1000" spc="-10" dirty="0">
                <a:latin typeface="Arial"/>
                <a:cs typeface="Arial"/>
              </a:rPr>
              <a:t>notamment </a:t>
            </a:r>
            <a:r>
              <a:rPr sz="1000" dirty="0">
                <a:latin typeface="Arial"/>
                <a:cs typeface="Arial"/>
              </a:rPr>
              <a:t>raciste, </a:t>
            </a:r>
            <a:r>
              <a:rPr sz="1000" spc="-20" dirty="0">
                <a:latin typeface="Arial"/>
                <a:cs typeface="Arial"/>
              </a:rPr>
              <a:t>homophobe,  </a:t>
            </a:r>
            <a:r>
              <a:rPr sz="1000" spc="-10" dirty="0">
                <a:latin typeface="Arial"/>
                <a:cs typeface="Arial"/>
              </a:rPr>
              <a:t>sexiste mais </a:t>
            </a:r>
            <a:r>
              <a:rPr sz="1000" spc="-5" dirty="0">
                <a:latin typeface="Arial"/>
                <a:cs typeface="Arial"/>
              </a:rPr>
              <a:t>aussi </a:t>
            </a:r>
            <a:r>
              <a:rPr sz="1000" dirty="0">
                <a:latin typeface="Arial"/>
                <a:cs typeface="Arial"/>
              </a:rPr>
              <a:t>suite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25" dirty="0">
                <a:latin typeface="Arial"/>
                <a:cs typeface="Arial"/>
              </a:rPr>
              <a:t>une ou </a:t>
            </a:r>
            <a:r>
              <a:rPr sz="1000" spc="-10" dirty="0">
                <a:latin typeface="Arial"/>
                <a:cs typeface="Arial"/>
              </a:rPr>
              <a:t>plusieurs </a:t>
            </a:r>
            <a:r>
              <a:rPr sz="1000" spc="-20" dirty="0">
                <a:latin typeface="Arial"/>
                <a:cs typeface="Arial"/>
              </a:rPr>
              <a:t>violences </a:t>
            </a:r>
            <a:r>
              <a:rPr sz="1000" spc="-15" dirty="0">
                <a:latin typeface="Arial"/>
                <a:cs typeface="Arial"/>
              </a:rPr>
              <a:t>sexuelles. </a:t>
            </a:r>
            <a:r>
              <a:rPr sz="1000" spc="25" dirty="0">
                <a:latin typeface="Arial"/>
                <a:cs typeface="Arial"/>
              </a:rPr>
              <a:t>cette </a:t>
            </a:r>
            <a:r>
              <a:rPr sz="1000" spc="-15" dirty="0">
                <a:latin typeface="Arial"/>
                <a:cs typeface="Arial"/>
              </a:rPr>
              <a:t>souffrance </a:t>
            </a:r>
            <a:r>
              <a:rPr sz="1000" spc="-10" dirty="0">
                <a:latin typeface="Arial"/>
                <a:cs typeface="Arial"/>
              </a:rPr>
              <a:t>peut </a:t>
            </a:r>
            <a:r>
              <a:rPr sz="1000" spc="-5" dirty="0">
                <a:latin typeface="Arial"/>
                <a:cs typeface="Arial"/>
              </a:rPr>
              <a:t>aussi  </a:t>
            </a:r>
            <a:r>
              <a:rPr sz="1000" spc="-25" dirty="0">
                <a:latin typeface="Arial"/>
                <a:cs typeface="Arial"/>
              </a:rPr>
              <a:t>découler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maltraitance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sportive,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qui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renvoie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aussi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problématique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plus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générale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  </a:t>
            </a:r>
            <a:r>
              <a:rPr sz="1000" spc="-5" dirty="0">
                <a:latin typeface="Arial"/>
                <a:cs typeface="Arial"/>
              </a:rPr>
              <a:t>relations </a:t>
            </a:r>
            <a:r>
              <a:rPr sz="1000" spc="-20" dirty="0">
                <a:latin typeface="Arial"/>
                <a:cs typeface="Arial"/>
              </a:rPr>
              <a:t>exclusives </a:t>
            </a:r>
            <a:r>
              <a:rPr sz="1000" spc="-15" dirty="0">
                <a:latin typeface="Arial"/>
                <a:cs typeface="Arial"/>
              </a:rPr>
              <a:t>(entre </a:t>
            </a:r>
            <a:r>
              <a:rPr sz="1000" spc="10" dirty="0">
                <a:latin typeface="Arial"/>
                <a:cs typeface="Arial"/>
              </a:rPr>
              <a:t>sportif et </a:t>
            </a:r>
            <a:r>
              <a:rPr sz="1000" spc="-20" dirty="0">
                <a:latin typeface="Arial"/>
                <a:cs typeface="Arial"/>
              </a:rPr>
              <a:t>entraîneur </a:t>
            </a:r>
            <a:r>
              <a:rPr sz="1000" spc="-5" dirty="0">
                <a:latin typeface="Arial"/>
                <a:cs typeface="Arial"/>
              </a:rPr>
              <a:t>mais </a:t>
            </a:r>
            <a:r>
              <a:rPr sz="1000" dirty="0">
                <a:latin typeface="Arial"/>
                <a:cs typeface="Arial"/>
              </a:rPr>
              <a:t>aussi </a:t>
            </a:r>
            <a:r>
              <a:rPr sz="1000" spc="-10" dirty="0">
                <a:latin typeface="Arial"/>
                <a:cs typeface="Arial"/>
              </a:rPr>
              <a:t>entre </a:t>
            </a:r>
            <a:r>
              <a:rPr sz="1000" spc="5" dirty="0">
                <a:latin typeface="Arial"/>
                <a:cs typeface="Arial"/>
              </a:rPr>
              <a:t>sportifs) </a:t>
            </a:r>
            <a:r>
              <a:rPr sz="1000" spc="-10" dirty="0">
                <a:latin typeface="Arial"/>
                <a:cs typeface="Arial"/>
              </a:rPr>
              <a:t>qui </a:t>
            </a:r>
            <a:r>
              <a:rPr sz="1000" spc="-20" dirty="0">
                <a:latin typeface="Arial"/>
                <a:cs typeface="Arial"/>
              </a:rPr>
              <a:t>peuvent </a:t>
            </a:r>
            <a:r>
              <a:rPr sz="1000" spc="-25" dirty="0">
                <a:latin typeface="Arial"/>
                <a:cs typeface="Arial"/>
              </a:rPr>
              <a:t>dévier  vers une </a:t>
            </a:r>
            <a:r>
              <a:rPr sz="1000" spc="-10" dirty="0">
                <a:latin typeface="Arial"/>
                <a:cs typeface="Arial"/>
              </a:rPr>
              <a:t>relation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domination </a:t>
            </a:r>
            <a:r>
              <a:rPr sz="1000" spc="-25" dirty="0">
                <a:latin typeface="Arial"/>
                <a:cs typeface="Arial"/>
              </a:rPr>
              <a:t>excessive </a:t>
            </a:r>
            <a:r>
              <a:rPr sz="1000" spc="-30" dirty="0">
                <a:latin typeface="Arial"/>
                <a:cs typeface="Arial"/>
              </a:rPr>
              <a:t>voire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abusive.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</a:pPr>
            <a:r>
              <a:rPr sz="1000" spc="25" dirty="0">
                <a:latin typeface="Arial"/>
                <a:cs typeface="Arial"/>
              </a:rPr>
              <a:t>ces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signaux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vigilance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doivent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être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renforcés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lorsqu’il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est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constaté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ou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rapporté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un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changement  </a:t>
            </a:r>
            <a:r>
              <a:rPr sz="1000" spc="-10" dirty="0">
                <a:latin typeface="Arial"/>
                <a:cs typeface="Arial"/>
              </a:rPr>
              <a:t>soudain, inhabituel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disproportionné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comportement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spc="10" dirty="0">
                <a:latin typeface="Arial"/>
                <a:cs typeface="Arial"/>
              </a:rPr>
              <a:t>sportif. </a:t>
            </a:r>
            <a:r>
              <a:rPr sz="1000" spc="-55" dirty="0">
                <a:latin typeface="Arial"/>
                <a:cs typeface="Arial"/>
              </a:rPr>
              <a:t>Un </a:t>
            </a:r>
            <a:r>
              <a:rPr sz="1000" spc="-20" dirty="0">
                <a:latin typeface="Arial"/>
                <a:cs typeface="Arial"/>
              </a:rPr>
              <a:t>changement </a:t>
            </a:r>
            <a:r>
              <a:rPr sz="1000" spc="-10" dirty="0">
                <a:latin typeface="Arial"/>
                <a:cs typeface="Arial"/>
              </a:rPr>
              <a:t>qui  </a:t>
            </a:r>
            <a:r>
              <a:rPr sz="1000" spc="-5" dirty="0">
                <a:latin typeface="Arial"/>
                <a:cs typeface="Arial"/>
              </a:rPr>
              <a:t>peut </a:t>
            </a:r>
            <a:r>
              <a:rPr sz="1000" dirty="0">
                <a:latin typeface="Arial"/>
                <a:cs typeface="Arial"/>
              </a:rPr>
              <a:t>se </a:t>
            </a:r>
            <a:r>
              <a:rPr sz="1000" spc="-10" dirty="0">
                <a:latin typeface="Arial"/>
                <a:cs typeface="Arial"/>
              </a:rPr>
              <a:t>répercuter </a:t>
            </a:r>
            <a:r>
              <a:rPr sz="1000" spc="-5" dirty="0">
                <a:latin typeface="Arial"/>
                <a:cs typeface="Arial"/>
              </a:rPr>
              <a:t>sur </a:t>
            </a:r>
            <a:r>
              <a:rPr sz="1000" dirty="0">
                <a:latin typeface="Arial"/>
                <a:cs typeface="Arial"/>
              </a:rPr>
              <a:t>sa </a:t>
            </a:r>
            <a:r>
              <a:rPr sz="1000" spc="-5" dirty="0">
                <a:latin typeface="Arial"/>
                <a:cs typeface="Arial"/>
              </a:rPr>
              <a:t>motivation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5" dirty="0">
                <a:latin typeface="Arial"/>
                <a:cs typeface="Arial"/>
              </a:rPr>
              <a:t>sur </a:t>
            </a:r>
            <a:r>
              <a:rPr sz="1000" dirty="0">
                <a:latin typeface="Arial"/>
                <a:cs typeface="Arial"/>
              </a:rPr>
              <a:t>sa </a:t>
            </a:r>
            <a:r>
              <a:rPr sz="1000" spc="-15" dirty="0">
                <a:latin typeface="Arial"/>
                <a:cs typeface="Arial"/>
              </a:rPr>
              <a:t>performance </a:t>
            </a:r>
            <a:r>
              <a:rPr sz="1000" dirty="0">
                <a:latin typeface="Arial"/>
                <a:cs typeface="Arial"/>
              </a:rPr>
              <a:t>sportive. </a:t>
            </a:r>
            <a:r>
              <a:rPr sz="1000" spc="-50" dirty="0">
                <a:latin typeface="Arial"/>
                <a:cs typeface="Arial"/>
              </a:rPr>
              <a:t>Un </a:t>
            </a:r>
            <a:r>
              <a:rPr sz="1000" spc="-15" dirty="0">
                <a:latin typeface="Arial"/>
                <a:cs typeface="Arial"/>
              </a:rPr>
              <a:t>changement </a:t>
            </a:r>
            <a:r>
              <a:rPr sz="1000" spc="-5" dirty="0">
                <a:latin typeface="Arial"/>
                <a:cs typeface="Arial"/>
              </a:rPr>
              <a:t>qui  </a:t>
            </a:r>
            <a:r>
              <a:rPr sz="1000" spc="-10" dirty="0">
                <a:latin typeface="Arial"/>
                <a:cs typeface="Arial"/>
              </a:rPr>
              <a:t>s’explique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la situation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souffrance dans laquelle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25" dirty="0">
                <a:latin typeface="Arial"/>
                <a:cs typeface="Arial"/>
              </a:rPr>
              <a:t>trouve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18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sportif.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302" y="8653378"/>
            <a:ext cx="781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solidFill>
                  <a:srgbClr val="A1B1BA"/>
                </a:solidFill>
                <a:latin typeface="Oxygen-Sans"/>
                <a:cs typeface="Oxygen-Sans"/>
              </a:rPr>
              <a:t>7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002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0" y="9524"/>
                </a:moveTo>
                <a:lnTo>
                  <a:pt x="270001" y="9524"/>
                </a:lnTo>
                <a:lnTo>
                  <a:pt x="270001" y="0"/>
                </a:lnTo>
                <a:lnTo>
                  <a:pt x="0" y="0"/>
                </a:lnTo>
                <a:lnTo>
                  <a:pt x="0" y="9524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301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999" y="1083894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5999" y="0"/>
                </a:lnTo>
              </a:path>
            </a:pathLst>
          </a:custGeom>
          <a:ln w="9525">
            <a:solidFill>
              <a:srgbClr val="BE11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7299" y="455510"/>
            <a:ext cx="4583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5960" marR="5080" indent="-683895">
              <a:lnSpc>
                <a:spcPct val="100000"/>
              </a:lnSpc>
              <a:spcBef>
                <a:spcPts val="100"/>
              </a:spcBef>
            </a:pPr>
            <a:r>
              <a:rPr sz="1400" spc="-55" dirty="0">
                <a:solidFill>
                  <a:srgbClr val="598396"/>
                </a:solidFill>
                <a:latin typeface="Arial"/>
                <a:cs typeface="Arial"/>
              </a:rPr>
              <a:t>Fiche </a:t>
            </a:r>
            <a:r>
              <a:rPr sz="1400" spc="60" dirty="0">
                <a:solidFill>
                  <a:srgbClr val="598396"/>
                </a:solidFill>
                <a:latin typeface="Arial"/>
                <a:cs typeface="Arial"/>
              </a:rPr>
              <a:t>2 </a:t>
            </a:r>
            <a:r>
              <a:rPr sz="1400" spc="-160" dirty="0">
                <a:solidFill>
                  <a:srgbClr val="598396"/>
                </a:solidFill>
                <a:latin typeface="Arial"/>
                <a:cs typeface="Arial"/>
              </a:rPr>
              <a:t>-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Quels </a:t>
            </a:r>
            <a:r>
              <a:rPr sz="1800" b="1" spc="-15" dirty="0">
                <a:solidFill>
                  <a:srgbClr val="BE111F"/>
                </a:solidFill>
                <a:latin typeface="UnDotum"/>
                <a:cs typeface="UnDotum"/>
              </a:rPr>
              <a:t>sont les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changements</a:t>
            </a:r>
            <a:r>
              <a:rPr sz="1800" b="1" spc="-270" dirty="0">
                <a:solidFill>
                  <a:srgbClr val="BE111F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d’attitude  </a:t>
            </a:r>
            <a:r>
              <a:rPr sz="1800" b="1" spc="-15" dirty="0">
                <a:solidFill>
                  <a:srgbClr val="BE111F"/>
                </a:solidFill>
                <a:latin typeface="UnDotum"/>
                <a:cs typeface="UnDotum"/>
              </a:rPr>
              <a:t>qui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doivent interpeller</a:t>
            </a:r>
            <a:r>
              <a:rPr sz="1800" b="1" spc="-240" dirty="0">
                <a:solidFill>
                  <a:srgbClr val="BE111F"/>
                </a:solidFill>
                <a:latin typeface="UnDotum"/>
                <a:cs typeface="UnDotum"/>
              </a:rPr>
              <a:t> </a:t>
            </a:r>
            <a:r>
              <a:rPr sz="1800" b="1" dirty="0">
                <a:solidFill>
                  <a:srgbClr val="BE111F"/>
                </a:solidFill>
                <a:latin typeface="UnDotum"/>
                <a:cs typeface="UnDotum"/>
              </a:rPr>
              <a:t>?</a:t>
            </a:r>
            <a:endParaRPr sz="18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7213" y="1343838"/>
            <a:ext cx="5109845" cy="512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00" algn="just">
              <a:lnSpc>
                <a:spcPct val="100000"/>
              </a:lnSpc>
              <a:spcBef>
                <a:spcPts val="100"/>
              </a:spcBef>
            </a:pPr>
            <a:r>
              <a:rPr sz="1000" spc="-45" dirty="0">
                <a:latin typeface="Arial"/>
                <a:cs typeface="Arial"/>
              </a:rPr>
              <a:t>Le </a:t>
            </a:r>
            <a:r>
              <a:rPr sz="1000" spc="-25" dirty="0">
                <a:latin typeface="Arial"/>
                <a:cs typeface="Arial"/>
              </a:rPr>
              <a:t>changement </a:t>
            </a:r>
            <a:r>
              <a:rPr sz="1000" spc="-10" dirty="0">
                <a:latin typeface="Arial"/>
                <a:cs typeface="Arial"/>
              </a:rPr>
              <a:t>peut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0" dirty="0">
                <a:latin typeface="Arial"/>
                <a:cs typeface="Arial"/>
              </a:rPr>
              <a:t>manifester </a:t>
            </a:r>
            <a:r>
              <a:rPr sz="1000" spc="-25" dirty="0">
                <a:latin typeface="Arial"/>
                <a:cs typeface="Arial"/>
              </a:rPr>
              <a:t>par une </a:t>
            </a:r>
            <a:r>
              <a:rPr sz="1000" spc="5" dirty="0">
                <a:latin typeface="Arial"/>
                <a:cs typeface="Arial"/>
              </a:rPr>
              <a:t>sorte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60" dirty="0">
                <a:latin typeface="Arial"/>
                <a:cs typeface="Arial"/>
              </a:rPr>
              <a:t>« </a:t>
            </a:r>
            <a:r>
              <a:rPr sz="1000" dirty="0">
                <a:latin typeface="Arial"/>
                <a:cs typeface="Arial"/>
              </a:rPr>
              <a:t>fuite </a:t>
            </a:r>
            <a:r>
              <a:rPr sz="1000" spc="-160" dirty="0">
                <a:latin typeface="Arial"/>
                <a:cs typeface="Arial"/>
              </a:rPr>
              <a:t>»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5" dirty="0">
                <a:latin typeface="Arial"/>
                <a:cs typeface="Arial"/>
              </a:rPr>
              <a:t>sportif. </a:t>
            </a:r>
            <a:r>
              <a:rPr sz="1000" spc="25" dirty="0">
                <a:latin typeface="Arial"/>
                <a:cs typeface="Arial"/>
              </a:rPr>
              <a:t>cette </a:t>
            </a:r>
            <a:r>
              <a:rPr sz="1000" spc="-160" dirty="0">
                <a:latin typeface="Arial"/>
                <a:cs typeface="Arial"/>
              </a:rPr>
              <a:t>« </a:t>
            </a:r>
            <a:r>
              <a:rPr sz="1000" dirty="0">
                <a:latin typeface="Arial"/>
                <a:cs typeface="Arial"/>
              </a:rPr>
              <a:t>fuite </a:t>
            </a:r>
            <a:r>
              <a:rPr sz="1000" spc="-160" dirty="0">
                <a:latin typeface="Arial"/>
                <a:cs typeface="Arial"/>
              </a:rPr>
              <a:t>» </a:t>
            </a:r>
            <a:r>
              <a:rPr sz="1000" spc="-10" dirty="0">
                <a:latin typeface="Arial"/>
                <a:cs typeface="Arial"/>
              </a:rPr>
              <a:t>peut se  manifester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par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ou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plusieurs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indices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suivants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que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l’on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peut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classer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deux </a:t>
            </a:r>
            <a:r>
              <a:rPr sz="1000" spc="-20" dirty="0">
                <a:latin typeface="Arial"/>
                <a:cs typeface="Arial"/>
              </a:rPr>
              <a:t>catégories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" spc="-45" dirty="0">
                <a:solidFill>
                  <a:srgbClr val="6E6E6E"/>
                </a:solidFill>
                <a:latin typeface="Arial"/>
                <a:cs typeface="Arial"/>
              </a:rPr>
              <a:t>●● </a:t>
            </a:r>
            <a:r>
              <a:rPr sz="1000" b="1" spc="-5" dirty="0">
                <a:latin typeface="UnDotum"/>
                <a:cs typeface="UnDotum"/>
              </a:rPr>
              <a:t>Comportement de</a:t>
            </a:r>
            <a:r>
              <a:rPr sz="1000" b="1" spc="-130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repli</a:t>
            </a:r>
            <a:endParaRPr sz="1000">
              <a:latin typeface="UnDotum"/>
              <a:cs typeface="UnDotum"/>
            </a:endParaRPr>
          </a:p>
          <a:p>
            <a:pPr>
              <a:lnSpc>
                <a:spcPct val="100000"/>
              </a:lnSpc>
            </a:pPr>
            <a:endParaRPr sz="700">
              <a:latin typeface="UnDotum"/>
              <a:cs typeface="UnDotum"/>
            </a:endParaRPr>
          </a:p>
          <a:p>
            <a:pPr marL="300355" marR="5080" indent="-107950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10" dirty="0">
                <a:latin typeface="Arial"/>
                <a:cs typeface="Arial"/>
              </a:rPr>
              <a:t>signes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régression </a:t>
            </a:r>
            <a:r>
              <a:rPr sz="1000" spc="-10" dirty="0">
                <a:latin typeface="Arial"/>
                <a:cs typeface="Arial"/>
              </a:rPr>
              <a:t>(troubles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spc="-5" dirty="0">
                <a:latin typeface="Arial"/>
                <a:cs typeface="Arial"/>
              </a:rPr>
              <a:t>sommeil, </a:t>
            </a:r>
            <a:r>
              <a:rPr sz="1000" spc="-20" dirty="0">
                <a:latin typeface="Arial"/>
                <a:cs typeface="Arial"/>
              </a:rPr>
              <a:t>absence de </a:t>
            </a:r>
            <a:r>
              <a:rPr sz="1000" spc="-10" dirty="0">
                <a:latin typeface="Arial"/>
                <a:cs typeface="Arial"/>
              </a:rPr>
              <a:t>concentration, retards </a:t>
            </a:r>
            <a:r>
              <a:rPr sz="1000" spc="-5" dirty="0">
                <a:latin typeface="Arial"/>
                <a:cs typeface="Arial"/>
              </a:rPr>
              <a:t>répétés,  </a:t>
            </a:r>
            <a:r>
              <a:rPr sz="1000" spc="-15" dirty="0">
                <a:latin typeface="Arial"/>
                <a:cs typeface="Arial"/>
              </a:rPr>
              <a:t>absentéisme…)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5" dirty="0">
                <a:latin typeface="Arial"/>
                <a:cs typeface="Arial"/>
              </a:rPr>
              <a:t>perte </a:t>
            </a:r>
            <a:r>
              <a:rPr sz="1000" dirty="0">
                <a:latin typeface="Arial"/>
                <a:cs typeface="Arial"/>
              </a:rPr>
              <a:t>d’intérêt </a:t>
            </a:r>
            <a:r>
              <a:rPr sz="1000" spc="-25" dirty="0">
                <a:latin typeface="Arial"/>
                <a:cs typeface="Arial"/>
              </a:rPr>
              <a:t>pour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pratique </a:t>
            </a:r>
            <a:r>
              <a:rPr sz="1000" spc="-10" dirty="0">
                <a:latin typeface="Arial"/>
                <a:cs typeface="Arial"/>
              </a:rPr>
              <a:t>sportive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5" dirty="0">
                <a:latin typeface="Arial"/>
                <a:cs typeface="Arial"/>
              </a:rPr>
              <a:t>perte </a:t>
            </a:r>
            <a:r>
              <a:rPr sz="1000" dirty="0">
                <a:latin typeface="Arial"/>
                <a:cs typeface="Arial"/>
              </a:rPr>
              <a:t>d’appétit </a:t>
            </a:r>
            <a:r>
              <a:rPr sz="1000" spc="-10" dirty="0">
                <a:latin typeface="Arial"/>
                <a:cs typeface="Arial"/>
              </a:rPr>
              <a:t>(restriction </a:t>
            </a:r>
            <a:r>
              <a:rPr sz="1000" spc="-15" dirty="0">
                <a:latin typeface="Arial"/>
                <a:cs typeface="Arial"/>
              </a:rPr>
              <a:t>inadaptée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l’alimentation)</a:t>
            </a:r>
            <a:r>
              <a:rPr sz="1000" spc="-13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marR="12065" indent="-107950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10" dirty="0">
                <a:latin typeface="Arial"/>
                <a:cs typeface="Arial"/>
              </a:rPr>
              <a:t>évitement </a:t>
            </a:r>
            <a:r>
              <a:rPr sz="1000" spc="-40" dirty="0">
                <a:latin typeface="Arial"/>
                <a:cs typeface="Arial"/>
              </a:rPr>
              <a:t>vis-à-vis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l’entraîneur </a:t>
            </a:r>
            <a:r>
              <a:rPr sz="1000" spc="-20" dirty="0">
                <a:latin typeface="Arial"/>
                <a:cs typeface="Arial"/>
              </a:rPr>
              <a:t>ou </a:t>
            </a:r>
            <a:r>
              <a:rPr sz="1000" spc="-10" dirty="0">
                <a:latin typeface="Arial"/>
                <a:cs typeface="Arial"/>
              </a:rPr>
              <a:t>autre </a:t>
            </a:r>
            <a:r>
              <a:rPr sz="1000" spc="-15" dirty="0">
                <a:latin typeface="Arial"/>
                <a:cs typeface="Arial"/>
              </a:rPr>
              <a:t>personnel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dirty="0">
                <a:latin typeface="Arial"/>
                <a:cs typeface="Arial"/>
              </a:rPr>
              <a:t>structure, </a:t>
            </a:r>
            <a:r>
              <a:rPr sz="1000" spc="-40" dirty="0">
                <a:latin typeface="Arial"/>
                <a:cs typeface="Arial"/>
              </a:rPr>
              <a:t>vis-à-vis </a:t>
            </a:r>
            <a:r>
              <a:rPr sz="1000" dirty="0">
                <a:latin typeface="Arial"/>
                <a:cs typeface="Arial"/>
              </a:rPr>
              <a:t>d’autres  </a:t>
            </a:r>
            <a:r>
              <a:rPr sz="1000" spc="5" dirty="0">
                <a:latin typeface="Arial"/>
                <a:cs typeface="Arial"/>
              </a:rPr>
              <a:t>sportifs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10" dirty="0">
                <a:latin typeface="Arial"/>
                <a:cs typeface="Arial"/>
              </a:rPr>
              <a:t>isolement </a:t>
            </a:r>
            <a:r>
              <a:rPr sz="1000" spc="-25" dirty="0">
                <a:latin typeface="Arial"/>
                <a:cs typeface="Arial"/>
              </a:rPr>
              <a:t>au </a:t>
            </a:r>
            <a:r>
              <a:rPr sz="1000" spc="-10" dirty="0">
                <a:latin typeface="Arial"/>
                <a:cs typeface="Arial"/>
              </a:rPr>
              <a:t>sein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35" dirty="0">
                <a:latin typeface="Arial"/>
                <a:cs typeface="Arial"/>
              </a:rPr>
              <a:t>groupe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structure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5" dirty="0">
                <a:latin typeface="Arial"/>
                <a:cs typeface="Arial"/>
              </a:rPr>
              <a:t>l’équipe </a:t>
            </a:r>
            <a:r>
              <a:rPr sz="1000" spc="-10" dirty="0">
                <a:latin typeface="Arial"/>
                <a:cs typeface="Arial"/>
              </a:rPr>
              <a:t>sportive</a:t>
            </a:r>
            <a:r>
              <a:rPr sz="1000" spc="-15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10" dirty="0">
                <a:latin typeface="Arial"/>
                <a:cs typeface="Arial"/>
              </a:rPr>
              <a:t>discours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suicidaire.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-"/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550" spc="-45" dirty="0">
                <a:solidFill>
                  <a:srgbClr val="6E6E6E"/>
                </a:solidFill>
                <a:latin typeface="Arial"/>
                <a:cs typeface="Arial"/>
              </a:rPr>
              <a:t>●● </a:t>
            </a:r>
            <a:r>
              <a:rPr sz="1000" b="1" spc="-5" dirty="0">
                <a:latin typeface="UnDotum"/>
                <a:cs typeface="UnDotum"/>
              </a:rPr>
              <a:t>comportement</a:t>
            </a:r>
            <a:r>
              <a:rPr sz="1000" b="1" spc="-85" dirty="0">
                <a:latin typeface="UnDotum"/>
                <a:cs typeface="UnDotum"/>
              </a:rPr>
              <a:t> </a:t>
            </a:r>
            <a:r>
              <a:rPr sz="1000" b="1" spc="-10" dirty="0">
                <a:latin typeface="UnDotum"/>
                <a:cs typeface="UnDotum"/>
              </a:rPr>
              <a:t>excessif</a:t>
            </a:r>
            <a:endParaRPr sz="1000">
              <a:latin typeface="UnDotum"/>
              <a:cs typeface="UnDotum"/>
            </a:endParaRPr>
          </a:p>
          <a:p>
            <a:pPr>
              <a:lnSpc>
                <a:spcPct val="100000"/>
              </a:lnSpc>
            </a:pPr>
            <a:endParaRPr sz="700">
              <a:latin typeface="UnDotum"/>
              <a:cs typeface="UnDotum"/>
            </a:endParaRPr>
          </a:p>
          <a:p>
            <a:pPr marL="300355" indent="-108585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10" dirty="0">
                <a:latin typeface="Arial"/>
                <a:cs typeface="Arial"/>
              </a:rPr>
              <a:t>surinvestissement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15" dirty="0">
                <a:latin typeface="Arial"/>
                <a:cs typeface="Arial"/>
              </a:rPr>
              <a:t>boulimie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20" dirty="0">
                <a:latin typeface="Arial"/>
                <a:cs typeface="Arial"/>
              </a:rPr>
              <a:t>sur-habillement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sportif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buChar char="-"/>
              <a:tabLst>
                <a:tab pos="300990" algn="l"/>
              </a:tabLst>
            </a:pPr>
            <a:r>
              <a:rPr sz="1000" spc="-15" dirty="0">
                <a:latin typeface="Arial"/>
                <a:cs typeface="Arial"/>
              </a:rPr>
              <a:t>comportement inadéquat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(provocation…)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Important</a:t>
            </a:r>
            <a:r>
              <a:rPr sz="1000" b="1" spc="-5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: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faut-il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faire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preuve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de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vigilance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systématique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?</a:t>
            </a:r>
            <a:endParaRPr sz="1000">
              <a:latin typeface="UnDotum"/>
              <a:cs typeface="UnDotum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UnDotum"/>
              <a:cs typeface="UnDotum"/>
            </a:endParaRPr>
          </a:p>
          <a:p>
            <a:pPr marL="12700" algn="just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Il </a:t>
            </a:r>
            <a:r>
              <a:rPr sz="1000" dirty="0">
                <a:latin typeface="Arial"/>
                <a:cs typeface="Arial"/>
              </a:rPr>
              <a:t>faut </a:t>
            </a:r>
            <a:r>
              <a:rPr sz="1000" spc="-25" dirty="0">
                <a:latin typeface="Arial"/>
                <a:cs typeface="Arial"/>
              </a:rPr>
              <a:t>une vigilance </a:t>
            </a:r>
            <a:r>
              <a:rPr sz="1000" spc="-15" dirty="0">
                <a:latin typeface="Arial"/>
                <a:cs typeface="Arial"/>
              </a:rPr>
              <a:t>qui </a:t>
            </a:r>
            <a:r>
              <a:rPr sz="1000" spc="5" dirty="0">
                <a:latin typeface="Arial"/>
                <a:cs typeface="Arial"/>
              </a:rPr>
              <a:t>soit </a:t>
            </a:r>
            <a:r>
              <a:rPr sz="1000" spc="-30" dirty="0">
                <a:latin typeface="Arial"/>
                <a:cs typeface="Arial"/>
              </a:rPr>
              <a:t>elle-même</a:t>
            </a:r>
            <a:r>
              <a:rPr sz="1000" spc="-1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proportionnée.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Autrement </a:t>
            </a:r>
            <a:r>
              <a:rPr sz="1000" spc="5" dirty="0">
                <a:latin typeface="Arial"/>
                <a:cs typeface="Arial"/>
              </a:rPr>
              <a:t>dit,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plus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nombre </a:t>
            </a:r>
            <a:r>
              <a:rPr sz="1000" spc="-5" dirty="0">
                <a:latin typeface="Arial"/>
                <a:cs typeface="Arial"/>
              </a:rPr>
              <a:t>d’indices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s’accroît,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plus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</a:t>
            </a:r>
            <a:r>
              <a:rPr sz="1000" spc="-25" dirty="0">
                <a:latin typeface="Arial"/>
                <a:cs typeface="Arial"/>
              </a:rPr>
              <a:t> vigilance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doit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être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également accrue.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0795" algn="just">
              <a:lnSpc>
                <a:spcPct val="100000"/>
              </a:lnSpc>
            </a:pPr>
            <a:r>
              <a:rPr sz="1000" spc="-70" dirty="0">
                <a:latin typeface="Arial"/>
                <a:cs typeface="Arial"/>
              </a:rPr>
              <a:t>En </a:t>
            </a:r>
            <a:r>
              <a:rPr sz="1000" spc="-25" dirty="0">
                <a:latin typeface="Arial"/>
                <a:cs typeface="Arial"/>
              </a:rPr>
              <a:t>conséquence,</a:t>
            </a:r>
            <a:r>
              <a:rPr sz="1000" spc="-12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il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appartient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chaque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structure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déterminer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niveau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vigilance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approprié  </a:t>
            </a:r>
            <a:r>
              <a:rPr sz="1000" spc="-20" dirty="0">
                <a:latin typeface="Arial"/>
                <a:cs typeface="Arial"/>
              </a:rPr>
              <a:t>en </a:t>
            </a:r>
            <a:r>
              <a:rPr sz="1000" spc="-5" dirty="0">
                <a:latin typeface="Arial"/>
                <a:cs typeface="Arial"/>
              </a:rPr>
              <a:t>fonction </a:t>
            </a:r>
            <a:r>
              <a:rPr sz="1000" spc="-20" dirty="0">
                <a:latin typeface="Arial"/>
                <a:cs typeface="Arial"/>
              </a:rPr>
              <a:t>du ou </a:t>
            </a:r>
            <a:r>
              <a:rPr sz="1000" spc="-10" dirty="0">
                <a:latin typeface="Arial"/>
                <a:cs typeface="Arial"/>
              </a:rPr>
              <a:t>des indices </a:t>
            </a:r>
            <a:r>
              <a:rPr sz="1000" spc="-5" dirty="0">
                <a:latin typeface="Arial"/>
                <a:cs typeface="Arial"/>
              </a:rPr>
              <a:t>rapportés </a:t>
            </a:r>
            <a:r>
              <a:rPr sz="1000" spc="-10" dirty="0">
                <a:latin typeface="Arial"/>
                <a:cs typeface="Arial"/>
              </a:rPr>
              <a:t>directement </a:t>
            </a:r>
            <a:r>
              <a:rPr sz="1000" spc="-20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10" dirty="0">
                <a:latin typeface="Arial"/>
                <a:cs typeface="Arial"/>
              </a:rPr>
              <a:t>sportif </a:t>
            </a:r>
            <a:r>
              <a:rPr sz="1000" spc="-20" dirty="0">
                <a:latin typeface="Arial"/>
                <a:cs typeface="Arial"/>
              </a:rPr>
              <a:t>ou </a:t>
            </a:r>
            <a:r>
              <a:rPr sz="1000" spc="-10" dirty="0">
                <a:latin typeface="Arial"/>
                <a:cs typeface="Arial"/>
              </a:rPr>
              <a:t>indirectement </a:t>
            </a:r>
            <a:r>
              <a:rPr sz="1000" spc="-25" dirty="0">
                <a:latin typeface="Arial"/>
                <a:cs typeface="Arial"/>
              </a:rPr>
              <a:t>(par </a:t>
            </a:r>
            <a:r>
              <a:rPr sz="1000" spc="-20" dirty="0">
                <a:latin typeface="Arial"/>
                <a:cs typeface="Arial"/>
              </a:rPr>
              <a:t>un  </a:t>
            </a:r>
            <a:r>
              <a:rPr sz="1000" spc="-25" dirty="0">
                <a:latin typeface="Arial"/>
                <a:cs typeface="Arial"/>
              </a:rPr>
              <a:t>camarade ou </a:t>
            </a:r>
            <a:r>
              <a:rPr sz="1000" spc="-15" dirty="0">
                <a:latin typeface="Arial"/>
                <a:cs typeface="Arial"/>
              </a:rPr>
              <a:t>autre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personne…).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12700" algn="just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Sachant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enfin,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rappelons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le,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qu’il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est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nécessaire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que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changement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soit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soudain,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inhabituel 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disproportionné.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116" y="8653378"/>
            <a:ext cx="781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solidFill>
                  <a:srgbClr val="A1B1BA"/>
                </a:solidFill>
                <a:latin typeface="Oxygen-Sans"/>
                <a:cs typeface="Oxygen-Sans"/>
              </a:rPr>
              <a:t>8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269999" y="0"/>
                </a:moveTo>
                <a:lnTo>
                  <a:pt x="0" y="0"/>
                </a:lnTo>
                <a:lnTo>
                  <a:pt x="0" y="9524"/>
                </a:lnTo>
                <a:lnTo>
                  <a:pt x="269999" y="9524"/>
                </a:lnTo>
                <a:lnTo>
                  <a:pt x="269999" y="0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4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000" y="1083894"/>
            <a:ext cx="5076190" cy="0"/>
          </a:xfrm>
          <a:custGeom>
            <a:avLst/>
            <a:gdLst/>
            <a:ahLst/>
            <a:cxnLst/>
            <a:rect l="l" t="t" r="r" b="b"/>
            <a:pathLst>
              <a:path w="5076190">
                <a:moveTo>
                  <a:pt x="0" y="0"/>
                </a:moveTo>
                <a:lnTo>
                  <a:pt x="5075999" y="0"/>
                </a:lnTo>
              </a:path>
            </a:pathLst>
          </a:custGeom>
          <a:ln w="9525">
            <a:solidFill>
              <a:srgbClr val="BE11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7300" y="455510"/>
            <a:ext cx="46107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5960" marR="5080" indent="-683895">
              <a:lnSpc>
                <a:spcPct val="100000"/>
              </a:lnSpc>
              <a:spcBef>
                <a:spcPts val="100"/>
              </a:spcBef>
            </a:pPr>
            <a:r>
              <a:rPr sz="1400" spc="-55" dirty="0">
                <a:solidFill>
                  <a:srgbClr val="598396"/>
                </a:solidFill>
                <a:latin typeface="Arial"/>
                <a:cs typeface="Arial"/>
              </a:rPr>
              <a:t>Fiche </a:t>
            </a:r>
            <a:r>
              <a:rPr sz="1400" spc="60" dirty="0">
                <a:solidFill>
                  <a:srgbClr val="598396"/>
                </a:solidFill>
                <a:latin typeface="Arial"/>
                <a:cs typeface="Arial"/>
              </a:rPr>
              <a:t>3 </a:t>
            </a:r>
            <a:r>
              <a:rPr sz="1400" spc="-160" dirty="0">
                <a:solidFill>
                  <a:srgbClr val="598396"/>
                </a:solidFill>
                <a:latin typeface="Arial"/>
                <a:cs typeface="Arial"/>
              </a:rPr>
              <a:t>-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Comment prévenir </a:t>
            </a:r>
            <a:r>
              <a:rPr sz="1800" b="1" spc="-10" dirty="0">
                <a:solidFill>
                  <a:srgbClr val="BE111F"/>
                </a:solidFill>
                <a:latin typeface="UnDotum"/>
                <a:cs typeface="UnDotum"/>
              </a:rPr>
              <a:t>de </a:t>
            </a:r>
            <a:r>
              <a:rPr sz="1800" b="1" spc="-15" dirty="0">
                <a:solidFill>
                  <a:srgbClr val="BE111F"/>
                </a:solidFill>
                <a:latin typeface="UnDotum"/>
                <a:cs typeface="UnDotum"/>
              </a:rPr>
              <a:t>tels</a:t>
            </a:r>
            <a:r>
              <a:rPr sz="1800" b="1" spc="-330" dirty="0">
                <a:solidFill>
                  <a:srgbClr val="BE111F"/>
                </a:solidFill>
                <a:latin typeface="UnDotum"/>
                <a:cs typeface="UnDotum"/>
              </a:rPr>
              <a:t>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agissements  </a:t>
            </a:r>
            <a:r>
              <a:rPr sz="1800" b="1" spc="-15" dirty="0">
                <a:solidFill>
                  <a:srgbClr val="BE111F"/>
                </a:solidFill>
                <a:latin typeface="UnDotum"/>
                <a:cs typeface="UnDotum"/>
              </a:rPr>
              <a:t>dans </a:t>
            </a:r>
            <a:r>
              <a:rPr sz="1800" b="1" spc="-20" dirty="0">
                <a:solidFill>
                  <a:srgbClr val="BE111F"/>
                </a:solidFill>
                <a:latin typeface="UnDotum"/>
                <a:cs typeface="UnDotum"/>
              </a:rPr>
              <a:t>votre </a:t>
            </a:r>
            <a:r>
              <a:rPr sz="1800" b="1" spc="-15" dirty="0">
                <a:solidFill>
                  <a:srgbClr val="BE111F"/>
                </a:solidFill>
                <a:latin typeface="UnDotum"/>
                <a:cs typeface="UnDotum"/>
              </a:rPr>
              <a:t>structure</a:t>
            </a:r>
            <a:r>
              <a:rPr sz="1800" b="1" spc="-245" dirty="0">
                <a:solidFill>
                  <a:srgbClr val="BE111F"/>
                </a:solidFill>
                <a:latin typeface="UnDotum"/>
                <a:cs typeface="UnDotum"/>
              </a:rPr>
              <a:t> </a:t>
            </a:r>
            <a:r>
              <a:rPr sz="1800" b="1" dirty="0">
                <a:solidFill>
                  <a:srgbClr val="BE111F"/>
                </a:solidFill>
                <a:latin typeface="UnDotum"/>
                <a:cs typeface="UnDotum"/>
              </a:rPr>
              <a:t>?</a:t>
            </a:r>
            <a:endParaRPr sz="18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792" y="1343838"/>
            <a:ext cx="5228590" cy="6652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67310" algn="just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Arial"/>
                <a:cs typeface="Arial"/>
              </a:rPr>
              <a:t>Plusieurs </a:t>
            </a:r>
            <a:r>
              <a:rPr sz="1000" spc="15" dirty="0">
                <a:latin typeface="Arial"/>
                <a:cs typeface="Arial"/>
              </a:rPr>
              <a:t>pistes </a:t>
            </a:r>
            <a:r>
              <a:rPr sz="1000" spc="10" dirty="0">
                <a:latin typeface="Arial"/>
                <a:cs typeface="Arial"/>
              </a:rPr>
              <a:t>sont </a:t>
            </a:r>
            <a:r>
              <a:rPr sz="1000" spc="5" dirty="0">
                <a:latin typeface="Arial"/>
                <a:cs typeface="Arial"/>
              </a:rPr>
              <a:t>possibles. </a:t>
            </a:r>
            <a:r>
              <a:rPr sz="1000" spc="-60" dirty="0">
                <a:latin typeface="Arial"/>
                <a:cs typeface="Arial"/>
              </a:rPr>
              <a:t>En </a:t>
            </a:r>
            <a:r>
              <a:rPr sz="1000" spc="-10" dirty="0">
                <a:latin typeface="Arial"/>
                <a:cs typeface="Arial"/>
              </a:rPr>
              <a:t>voici </a:t>
            </a:r>
            <a:r>
              <a:rPr sz="1000" spc="-15" dirty="0">
                <a:latin typeface="Arial"/>
                <a:cs typeface="Arial"/>
              </a:rPr>
              <a:t>quelques-unes </a:t>
            </a:r>
            <a:r>
              <a:rPr sz="1000" spc="-20" dirty="0">
                <a:latin typeface="Arial"/>
                <a:cs typeface="Arial"/>
              </a:rPr>
              <a:t>(en </a:t>
            </a:r>
            <a:r>
              <a:rPr sz="1000" spc="5" dirty="0">
                <a:latin typeface="Arial"/>
                <a:cs typeface="Arial"/>
              </a:rPr>
              <a:t>termes </a:t>
            </a:r>
            <a:r>
              <a:rPr sz="1000" spc="-15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sensibilisation)  </a:t>
            </a:r>
            <a:r>
              <a:rPr sz="1000" spc="-20" dirty="0">
                <a:latin typeface="Arial"/>
                <a:cs typeface="Arial"/>
              </a:rPr>
              <a:t>proposées </a:t>
            </a:r>
            <a:r>
              <a:rPr sz="1000" spc="-25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5" dirty="0">
                <a:latin typeface="Arial"/>
                <a:cs typeface="Arial"/>
              </a:rPr>
              <a:t>direction des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sports.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268605" marR="112395" indent="-193040">
              <a:lnSpc>
                <a:spcPct val="100000"/>
              </a:lnSpc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1-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Communiquer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sur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fait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que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bizutage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est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désormais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un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délit  applicable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au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champ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du</a:t>
            </a:r>
            <a:r>
              <a:rPr sz="1400" b="1" spc="-24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5" dirty="0">
                <a:solidFill>
                  <a:srgbClr val="598396"/>
                </a:solidFill>
                <a:latin typeface="UnDotum"/>
                <a:cs typeface="UnDotum"/>
              </a:rPr>
              <a:t>sport.</a:t>
            </a:r>
            <a:endParaRPr sz="1400">
              <a:latin typeface="UnDotum"/>
              <a:cs typeface="UnDotum"/>
            </a:endParaRPr>
          </a:p>
          <a:p>
            <a:pPr marL="76200" marR="70485" algn="just">
              <a:lnSpc>
                <a:spcPct val="100000"/>
              </a:lnSpc>
              <a:spcBef>
                <a:spcPts val="489"/>
              </a:spcBef>
            </a:pPr>
            <a:r>
              <a:rPr sz="1000" spc="10" dirty="0">
                <a:latin typeface="Arial"/>
                <a:cs typeface="Arial"/>
              </a:rPr>
              <a:t>certains </a:t>
            </a:r>
            <a:r>
              <a:rPr sz="1000" spc="-25" dirty="0">
                <a:latin typeface="Arial"/>
                <a:cs typeface="Arial"/>
              </a:rPr>
              <a:t>changements </a:t>
            </a:r>
            <a:r>
              <a:rPr sz="1000" spc="-15" dirty="0">
                <a:latin typeface="Arial"/>
                <a:cs typeface="Arial"/>
              </a:rPr>
              <a:t>majeurs </a:t>
            </a:r>
            <a:r>
              <a:rPr sz="1000" dirty="0">
                <a:latin typeface="Arial"/>
                <a:cs typeface="Arial"/>
              </a:rPr>
              <a:t>sont </a:t>
            </a:r>
            <a:r>
              <a:rPr sz="1000" spc="-15" dirty="0">
                <a:latin typeface="Arial"/>
                <a:cs typeface="Arial"/>
              </a:rPr>
              <a:t>intervenus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35" dirty="0">
                <a:latin typeface="Arial"/>
                <a:cs typeface="Arial"/>
              </a:rPr>
              <a:t>2017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15" dirty="0">
                <a:latin typeface="Arial"/>
                <a:cs typeface="Arial"/>
              </a:rPr>
              <a:t>matière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sanctions </a:t>
            </a:r>
            <a:r>
              <a:rPr sz="1000" spc="-15" dirty="0">
                <a:latin typeface="Arial"/>
                <a:cs typeface="Arial"/>
              </a:rPr>
              <a:t>contre </a:t>
            </a:r>
            <a:r>
              <a:rPr sz="1000" spc="-5" dirty="0">
                <a:latin typeface="Arial"/>
                <a:cs typeface="Arial"/>
              </a:rPr>
              <a:t>les  </a:t>
            </a:r>
            <a:r>
              <a:rPr sz="1000" spc="-15" dirty="0">
                <a:latin typeface="Arial"/>
                <a:cs typeface="Arial"/>
              </a:rPr>
              <a:t>pratiques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bizutage.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Arial"/>
              <a:cs typeface="Arial"/>
            </a:endParaRPr>
          </a:p>
          <a:p>
            <a:pPr marL="76200" marR="65405" algn="just">
              <a:lnSpc>
                <a:spcPct val="100000"/>
              </a:lnSpc>
              <a:spcBef>
                <a:spcPts val="5"/>
              </a:spcBef>
            </a:pPr>
            <a:r>
              <a:rPr sz="1000" spc="-40" dirty="0">
                <a:latin typeface="Arial"/>
                <a:cs typeface="Arial"/>
              </a:rPr>
              <a:t>Une </a:t>
            </a:r>
            <a:r>
              <a:rPr sz="1000" dirty="0">
                <a:latin typeface="Arial"/>
                <a:cs typeface="Arial"/>
              </a:rPr>
              <a:t>information </a:t>
            </a:r>
            <a:r>
              <a:rPr sz="1000" spc="10" dirty="0">
                <a:latin typeface="Arial"/>
                <a:cs typeface="Arial"/>
              </a:rPr>
              <a:t>d’autant </a:t>
            </a:r>
            <a:r>
              <a:rPr sz="1000" dirty="0">
                <a:latin typeface="Arial"/>
                <a:cs typeface="Arial"/>
              </a:rPr>
              <a:t>plus importante </a:t>
            </a:r>
            <a:r>
              <a:rPr sz="1000" spc="-20" dirty="0">
                <a:latin typeface="Arial"/>
                <a:cs typeface="Arial"/>
              </a:rPr>
              <a:t>que </a:t>
            </a:r>
            <a:r>
              <a:rPr sz="1000" spc="5" dirty="0">
                <a:latin typeface="Arial"/>
                <a:cs typeface="Arial"/>
              </a:rPr>
              <a:t>les </a:t>
            </a:r>
            <a:r>
              <a:rPr sz="1000" spc="-5" dirty="0">
                <a:latin typeface="Arial"/>
                <a:cs typeface="Arial"/>
              </a:rPr>
              <a:t>pratiques </a:t>
            </a:r>
            <a:r>
              <a:rPr sz="1000" spc="-20" dirty="0">
                <a:latin typeface="Arial"/>
                <a:cs typeface="Arial"/>
              </a:rPr>
              <a:t>de bizutage </a:t>
            </a:r>
            <a:r>
              <a:rPr sz="1000" spc="5" dirty="0">
                <a:latin typeface="Arial"/>
                <a:cs typeface="Arial"/>
              </a:rPr>
              <a:t>constituent très  </a:t>
            </a:r>
            <a:r>
              <a:rPr sz="1000" spc="-20" dirty="0">
                <a:latin typeface="Arial"/>
                <a:cs typeface="Arial"/>
              </a:rPr>
              <a:t>souvent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point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départ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20" dirty="0">
                <a:latin typeface="Arial"/>
                <a:cs typeface="Arial"/>
              </a:rPr>
              <a:t>nombreuses </a:t>
            </a:r>
            <a:r>
              <a:rPr sz="1000" spc="-10" dirty="0">
                <a:latin typeface="Arial"/>
                <a:cs typeface="Arial"/>
              </a:rPr>
              <a:t>autres </a:t>
            </a:r>
            <a:r>
              <a:rPr sz="1000" spc="-25" dirty="0">
                <a:latin typeface="Arial"/>
                <a:cs typeface="Arial"/>
              </a:rPr>
              <a:t>dérives </a:t>
            </a:r>
            <a:r>
              <a:rPr sz="1000" spc="-30" dirty="0">
                <a:latin typeface="Arial"/>
                <a:cs typeface="Arial"/>
              </a:rPr>
              <a:t>(à </a:t>
            </a:r>
            <a:r>
              <a:rPr sz="1000" spc="-20" dirty="0">
                <a:latin typeface="Arial"/>
                <a:cs typeface="Arial"/>
              </a:rPr>
              <a:t>caractère </a:t>
            </a:r>
            <a:r>
              <a:rPr sz="1000" spc="-25" dirty="0">
                <a:latin typeface="Arial"/>
                <a:cs typeface="Arial"/>
              </a:rPr>
              <a:t>sexuel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notamment).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228600" indent="-153035">
              <a:lnSpc>
                <a:spcPct val="100000"/>
              </a:lnSpc>
              <a:buAutoNum type="alphaLcPeriod"/>
              <a:tabLst>
                <a:tab pos="229235" algn="l"/>
              </a:tabLst>
            </a:pPr>
            <a:r>
              <a:rPr sz="1200" spc="-15" dirty="0">
                <a:solidFill>
                  <a:srgbClr val="598396"/>
                </a:solidFill>
                <a:latin typeface="Arial"/>
                <a:cs typeface="Arial"/>
              </a:rPr>
              <a:t>Qu’est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ce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qui </a:t>
            </a:r>
            <a:r>
              <a:rPr sz="1200" spc="-45" dirty="0">
                <a:solidFill>
                  <a:srgbClr val="598396"/>
                </a:solidFill>
                <a:latin typeface="Arial"/>
                <a:cs typeface="Arial"/>
              </a:rPr>
              <a:t>change</a:t>
            </a:r>
            <a:r>
              <a:rPr sz="1200" spc="-80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  <a:p>
            <a:pPr marL="76200" marR="69215">
              <a:lnSpc>
                <a:spcPct val="100000"/>
              </a:lnSpc>
              <a:spcBef>
                <a:spcPts val="530"/>
              </a:spcBef>
            </a:pP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1</a:t>
            </a:r>
            <a:r>
              <a:rPr sz="825" b="1" baseline="35353" dirty="0">
                <a:solidFill>
                  <a:srgbClr val="598396"/>
                </a:solidFill>
                <a:latin typeface="UnDotum"/>
                <a:cs typeface="UnDotum"/>
              </a:rPr>
              <a:t>er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changement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: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le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bizutage dans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le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milieu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sportif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est désormais soumis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à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un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régime pénal  spécifique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(article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225-16-1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du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code</a:t>
            </a:r>
            <a:r>
              <a:rPr sz="1000" b="1" spc="-22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pénal)</a:t>
            </a:r>
            <a:endParaRPr sz="1000">
              <a:latin typeface="UnDotum"/>
              <a:cs typeface="UnDotum"/>
            </a:endParaRPr>
          </a:p>
          <a:p>
            <a:pPr marL="76200" marR="68580" algn="just">
              <a:lnSpc>
                <a:spcPct val="100000"/>
              </a:lnSpc>
              <a:spcBef>
                <a:spcPts val="565"/>
              </a:spcBef>
            </a:pPr>
            <a:r>
              <a:rPr sz="1000" spc="-15" dirty="0">
                <a:latin typeface="Arial"/>
                <a:cs typeface="Arial"/>
              </a:rPr>
              <a:t>Jusqu’ici </a:t>
            </a:r>
            <a:r>
              <a:rPr sz="1000" spc="-20" dirty="0">
                <a:latin typeface="Arial"/>
                <a:cs typeface="Arial"/>
              </a:rPr>
              <a:t>applicable </a:t>
            </a:r>
            <a:r>
              <a:rPr sz="1000" spc="-40" dirty="0">
                <a:latin typeface="Arial"/>
                <a:cs typeface="Arial"/>
              </a:rPr>
              <a:t>aux </a:t>
            </a:r>
            <a:r>
              <a:rPr sz="1000" spc="-20" dirty="0">
                <a:latin typeface="Arial"/>
                <a:cs typeface="Arial"/>
              </a:rPr>
              <a:t>champs </a:t>
            </a:r>
            <a:r>
              <a:rPr sz="1000" spc="-10" dirty="0">
                <a:latin typeface="Arial"/>
                <a:cs typeface="Arial"/>
              </a:rPr>
              <a:t>scolaires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20" dirty="0">
                <a:latin typeface="Arial"/>
                <a:cs typeface="Arial"/>
              </a:rPr>
              <a:t>socio-éducatif,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dirty="0">
                <a:latin typeface="Arial"/>
                <a:cs typeface="Arial"/>
              </a:rPr>
              <a:t>délit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0" dirty="0">
                <a:latin typeface="Arial"/>
                <a:cs typeface="Arial"/>
              </a:rPr>
              <a:t>bizutage </a:t>
            </a:r>
            <a:r>
              <a:rPr sz="1000" spc="5" dirty="0">
                <a:latin typeface="Arial"/>
                <a:cs typeface="Arial"/>
              </a:rPr>
              <a:t>est</a:t>
            </a:r>
            <a:r>
              <a:rPr sz="1000" spc="-1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désormais  </a:t>
            </a:r>
            <a:r>
              <a:rPr sz="1000" spc="-10" dirty="0">
                <a:latin typeface="Arial"/>
                <a:cs typeface="Arial"/>
              </a:rPr>
              <a:t>étendu </a:t>
            </a:r>
            <a:r>
              <a:rPr sz="1000" spc="-20" dirty="0">
                <a:latin typeface="Arial"/>
                <a:cs typeface="Arial"/>
              </a:rPr>
              <a:t>au champ </a:t>
            </a:r>
            <a:r>
              <a:rPr sz="1000" spc="15" dirty="0">
                <a:latin typeface="Arial"/>
                <a:cs typeface="Arial"/>
              </a:rPr>
              <a:t>sportif. </a:t>
            </a:r>
            <a:r>
              <a:rPr sz="1000" spc="-10" dirty="0">
                <a:latin typeface="Arial"/>
                <a:cs typeface="Arial"/>
              </a:rPr>
              <a:t>Aussi, </a:t>
            </a:r>
            <a:r>
              <a:rPr sz="1000" spc="5" dirty="0">
                <a:latin typeface="Arial"/>
                <a:cs typeface="Arial"/>
              </a:rPr>
              <a:t>l’auteur </a:t>
            </a:r>
            <a:r>
              <a:rPr sz="1000" spc="-15" dirty="0">
                <a:latin typeface="Arial"/>
                <a:cs typeface="Arial"/>
              </a:rPr>
              <a:t>(personne </a:t>
            </a:r>
            <a:r>
              <a:rPr sz="1000" spc="-25" dirty="0">
                <a:latin typeface="Arial"/>
                <a:cs typeface="Arial"/>
              </a:rPr>
              <a:t>physique) </a:t>
            </a:r>
            <a:r>
              <a:rPr sz="1000" spc="-20" dirty="0">
                <a:latin typeface="Arial"/>
                <a:cs typeface="Arial"/>
              </a:rPr>
              <a:t>du bizutage </a:t>
            </a:r>
            <a:r>
              <a:rPr sz="1000" spc="-5" dirty="0">
                <a:latin typeface="Arial"/>
                <a:cs typeface="Arial"/>
              </a:rPr>
              <a:t>encourt </a:t>
            </a:r>
            <a:r>
              <a:rPr sz="1000" dirty="0">
                <a:latin typeface="Arial"/>
                <a:cs typeface="Arial"/>
              </a:rPr>
              <a:t>jusqu’à  </a:t>
            </a:r>
            <a:r>
              <a:rPr sz="1000" spc="40" dirty="0">
                <a:latin typeface="Arial"/>
                <a:cs typeface="Arial"/>
              </a:rPr>
              <a:t>6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mois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d’emprisonnement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7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500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€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d’amende.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75565" marR="70485">
              <a:lnSpc>
                <a:spcPct val="100000"/>
              </a:lnSpc>
            </a:pPr>
            <a:r>
              <a:rPr sz="1000" b="1" spc="10" dirty="0">
                <a:solidFill>
                  <a:srgbClr val="598396"/>
                </a:solidFill>
                <a:latin typeface="UnDotum"/>
                <a:cs typeface="UnDotum"/>
              </a:rPr>
              <a:t>2</a:t>
            </a:r>
            <a:r>
              <a:rPr sz="825" b="1" spc="15" baseline="35353" dirty="0">
                <a:solidFill>
                  <a:srgbClr val="598396"/>
                </a:solidFill>
                <a:latin typeface="UnDotum"/>
                <a:cs typeface="UnDotum"/>
              </a:rPr>
              <a:t>ème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changement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: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la mise en place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d’une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protection juridique renforcée pour les victimes 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indirectes</a:t>
            </a:r>
            <a:r>
              <a:rPr sz="1000" b="1" spc="-5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du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bizutage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(article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225-1-2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du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code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pénal)</a:t>
            </a:r>
            <a:endParaRPr sz="1000">
              <a:latin typeface="UnDotum"/>
              <a:cs typeface="UnDotum"/>
            </a:endParaRPr>
          </a:p>
          <a:p>
            <a:pPr marL="75565" marR="66040" algn="just">
              <a:lnSpc>
                <a:spcPct val="100000"/>
              </a:lnSpc>
              <a:spcBef>
                <a:spcPts val="570"/>
              </a:spcBef>
            </a:pPr>
            <a:r>
              <a:rPr sz="1000" spc="-65" dirty="0">
                <a:latin typeface="Arial"/>
                <a:cs typeface="Arial"/>
              </a:rPr>
              <a:t>Par </a:t>
            </a:r>
            <a:r>
              <a:rPr sz="1000" spc="-15" dirty="0">
                <a:latin typeface="Arial"/>
                <a:cs typeface="Arial"/>
              </a:rPr>
              <a:t>victime </a:t>
            </a:r>
            <a:r>
              <a:rPr sz="1000" spc="-10" dirty="0">
                <a:latin typeface="Arial"/>
                <a:cs typeface="Arial"/>
              </a:rPr>
              <a:t>indirecte, </a:t>
            </a:r>
            <a:r>
              <a:rPr sz="1000" spc="10" dirty="0">
                <a:latin typeface="Arial"/>
                <a:cs typeface="Arial"/>
              </a:rPr>
              <a:t>il </a:t>
            </a:r>
            <a:r>
              <a:rPr sz="1000" spc="5" dirty="0">
                <a:latin typeface="Arial"/>
                <a:cs typeface="Arial"/>
              </a:rPr>
              <a:t>s’agit </a:t>
            </a:r>
            <a:r>
              <a:rPr sz="1000" spc="-15" dirty="0">
                <a:latin typeface="Arial"/>
                <a:cs typeface="Arial"/>
              </a:rPr>
              <a:t>des personnes qui </a:t>
            </a:r>
            <a:r>
              <a:rPr sz="1000" spc="-5" dirty="0">
                <a:latin typeface="Arial"/>
                <a:cs typeface="Arial"/>
              </a:rPr>
              <a:t>ont </a:t>
            </a:r>
            <a:r>
              <a:rPr sz="1000" spc="-15" dirty="0">
                <a:latin typeface="Arial"/>
                <a:cs typeface="Arial"/>
              </a:rPr>
              <a:t>refusé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se </a:t>
            </a:r>
            <a:r>
              <a:rPr sz="1000" spc="-10" dirty="0">
                <a:latin typeface="Arial"/>
                <a:cs typeface="Arial"/>
              </a:rPr>
              <a:t>soumettre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5" dirty="0">
                <a:latin typeface="Arial"/>
                <a:cs typeface="Arial"/>
              </a:rPr>
              <a:t>la loi </a:t>
            </a:r>
            <a:r>
              <a:rPr sz="1000" spc="-25" dirty="0">
                <a:latin typeface="Arial"/>
                <a:cs typeface="Arial"/>
              </a:rPr>
              <a:t>du </a:t>
            </a:r>
            <a:r>
              <a:rPr sz="1000" spc="-35" dirty="0">
                <a:latin typeface="Arial"/>
                <a:cs typeface="Arial"/>
              </a:rPr>
              <a:t>groupe  </a:t>
            </a:r>
            <a:r>
              <a:rPr sz="1000" spc="-25" dirty="0">
                <a:latin typeface="Arial"/>
                <a:cs typeface="Arial"/>
              </a:rPr>
              <a:t>ou </a:t>
            </a:r>
            <a:r>
              <a:rPr sz="1000" spc="-15" dirty="0">
                <a:latin typeface="Arial"/>
                <a:cs typeface="Arial"/>
              </a:rPr>
              <a:t>qui </a:t>
            </a:r>
            <a:r>
              <a:rPr sz="1000" spc="-5" dirty="0">
                <a:latin typeface="Arial"/>
                <a:cs typeface="Arial"/>
              </a:rPr>
              <a:t>ont </a:t>
            </a:r>
            <a:r>
              <a:rPr sz="1000" spc="-30" dirty="0">
                <a:latin typeface="Arial"/>
                <a:cs typeface="Arial"/>
              </a:rPr>
              <a:t>dénoncé </a:t>
            </a:r>
            <a:r>
              <a:rPr sz="1000" spc="-5" dirty="0">
                <a:latin typeface="Arial"/>
                <a:cs typeface="Arial"/>
              </a:rPr>
              <a:t>la loi </a:t>
            </a:r>
            <a:r>
              <a:rPr sz="1000" spc="-25" dirty="0">
                <a:latin typeface="Arial"/>
                <a:cs typeface="Arial"/>
              </a:rPr>
              <a:t>du groupe. </a:t>
            </a:r>
            <a:r>
              <a:rPr sz="1000" spc="-20" dirty="0">
                <a:latin typeface="Arial"/>
                <a:cs typeface="Arial"/>
              </a:rPr>
              <a:t>Si </a:t>
            </a:r>
            <a:r>
              <a:rPr sz="1000" spc="-5" dirty="0">
                <a:latin typeface="Arial"/>
                <a:cs typeface="Arial"/>
              </a:rPr>
              <a:t>cette </a:t>
            </a:r>
            <a:r>
              <a:rPr sz="1000" dirty="0">
                <a:latin typeface="Arial"/>
                <a:cs typeface="Arial"/>
              </a:rPr>
              <a:t>attitude les </a:t>
            </a:r>
            <a:r>
              <a:rPr sz="1000" spc="-15" dirty="0">
                <a:latin typeface="Arial"/>
                <a:cs typeface="Arial"/>
              </a:rPr>
              <a:t>conduit </a:t>
            </a:r>
            <a:r>
              <a:rPr sz="1000" spc="-10" dirty="0">
                <a:latin typeface="Arial"/>
                <a:cs typeface="Arial"/>
              </a:rPr>
              <a:t>ensuite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25" dirty="0">
                <a:latin typeface="Arial"/>
                <a:cs typeface="Arial"/>
              </a:rPr>
              <a:t>une </a:t>
            </a:r>
            <a:r>
              <a:rPr sz="1000" spc="-10" dirty="0">
                <a:latin typeface="Arial"/>
                <a:cs typeface="Arial"/>
              </a:rPr>
              <a:t>mise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5" dirty="0">
                <a:latin typeface="Arial"/>
                <a:cs typeface="Arial"/>
              </a:rPr>
              <a:t>l’écart  </a:t>
            </a:r>
            <a:r>
              <a:rPr sz="1000" spc="-20" dirty="0">
                <a:latin typeface="Arial"/>
                <a:cs typeface="Arial"/>
              </a:rPr>
              <a:t>au </a:t>
            </a:r>
            <a:r>
              <a:rPr sz="1000" spc="-5" dirty="0">
                <a:latin typeface="Arial"/>
                <a:cs typeface="Arial"/>
              </a:rPr>
              <a:t>sein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la structure </a:t>
            </a:r>
            <a:r>
              <a:rPr sz="1000" spc="5" dirty="0">
                <a:latin typeface="Arial"/>
                <a:cs typeface="Arial"/>
              </a:rPr>
              <a:t>(c’est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15" dirty="0">
                <a:latin typeface="Arial"/>
                <a:cs typeface="Arial"/>
              </a:rPr>
              <a:t>dire cautionnée </a:t>
            </a:r>
            <a:r>
              <a:rPr sz="1000" spc="-20" dirty="0">
                <a:latin typeface="Arial"/>
                <a:cs typeface="Arial"/>
              </a:rPr>
              <a:t>par </a:t>
            </a:r>
            <a:r>
              <a:rPr sz="1000" spc="-5" dirty="0">
                <a:latin typeface="Arial"/>
                <a:cs typeface="Arial"/>
              </a:rPr>
              <a:t>la structure), </a:t>
            </a:r>
            <a:r>
              <a:rPr sz="1000" dirty="0">
                <a:latin typeface="Arial"/>
                <a:cs typeface="Arial"/>
              </a:rPr>
              <a:t>cette </a:t>
            </a:r>
            <a:r>
              <a:rPr sz="1000" spc="-5" dirty="0">
                <a:latin typeface="Arial"/>
                <a:cs typeface="Arial"/>
              </a:rPr>
              <a:t>mise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10" dirty="0">
                <a:latin typeface="Arial"/>
                <a:cs typeface="Arial"/>
              </a:rPr>
              <a:t>l’écart </a:t>
            </a:r>
            <a:r>
              <a:rPr sz="1000" spc="-10" dirty="0">
                <a:latin typeface="Arial"/>
                <a:cs typeface="Arial"/>
              </a:rPr>
              <a:t>peut  </a:t>
            </a:r>
            <a:r>
              <a:rPr sz="1000" spc="-5" dirty="0">
                <a:latin typeface="Arial"/>
                <a:cs typeface="Arial"/>
              </a:rPr>
              <a:t>désormais </a:t>
            </a:r>
            <a:r>
              <a:rPr sz="1000" spc="-15" dirty="0">
                <a:latin typeface="Arial"/>
                <a:cs typeface="Arial"/>
              </a:rPr>
              <a:t>conduire </a:t>
            </a:r>
            <a:r>
              <a:rPr sz="1000" spc="-20" dirty="0">
                <a:latin typeface="Arial"/>
                <a:cs typeface="Arial"/>
              </a:rPr>
              <a:t>à une </a:t>
            </a:r>
            <a:r>
              <a:rPr sz="1000" spc="-5" dirty="0">
                <a:latin typeface="Arial"/>
                <a:cs typeface="Arial"/>
              </a:rPr>
              <a:t>qualification </a:t>
            </a:r>
            <a:r>
              <a:rPr sz="1000" spc="-15" dirty="0">
                <a:latin typeface="Arial"/>
                <a:cs typeface="Arial"/>
              </a:rPr>
              <a:t>pénale </a:t>
            </a:r>
            <a:r>
              <a:rPr sz="1000" spc="-5" dirty="0">
                <a:latin typeface="Arial"/>
                <a:cs typeface="Arial"/>
              </a:rPr>
              <a:t>qui </a:t>
            </a:r>
            <a:r>
              <a:rPr sz="1000" spc="15" dirty="0">
                <a:latin typeface="Arial"/>
                <a:cs typeface="Arial"/>
              </a:rPr>
              <a:t>est </a:t>
            </a:r>
            <a:r>
              <a:rPr sz="1000" spc="-5" dirty="0">
                <a:latin typeface="Arial"/>
                <a:cs typeface="Arial"/>
              </a:rPr>
              <a:t>celle </a:t>
            </a:r>
            <a:r>
              <a:rPr sz="1000" spc="-20" dirty="0">
                <a:latin typeface="Arial"/>
                <a:cs typeface="Arial"/>
              </a:rPr>
              <a:t>de </a:t>
            </a:r>
            <a:r>
              <a:rPr sz="1000" dirty="0">
                <a:latin typeface="Arial"/>
                <a:cs typeface="Arial"/>
              </a:rPr>
              <a:t>la discrimination </a:t>
            </a:r>
            <a:r>
              <a:rPr sz="1000" spc="-25" dirty="0">
                <a:latin typeface="Arial"/>
                <a:cs typeface="Arial"/>
              </a:rPr>
              <a:t>prévue </a:t>
            </a:r>
            <a:r>
              <a:rPr sz="1000" spc="-20" dirty="0">
                <a:latin typeface="Arial"/>
                <a:cs typeface="Arial"/>
              </a:rPr>
              <a:t>à  </a:t>
            </a:r>
            <a:r>
              <a:rPr sz="1000" spc="10" dirty="0">
                <a:latin typeface="Arial"/>
                <a:cs typeface="Arial"/>
              </a:rPr>
              <a:t>l’article </a:t>
            </a:r>
            <a:r>
              <a:rPr sz="1000" spc="-10" dirty="0">
                <a:latin typeface="Arial"/>
                <a:cs typeface="Arial"/>
              </a:rPr>
              <a:t>225-1-2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spc="-25" dirty="0">
                <a:latin typeface="Arial"/>
                <a:cs typeface="Arial"/>
              </a:rPr>
              <a:t>code </a:t>
            </a:r>
            <a:r>
              <a:rPr sz="1000" spc="-10" dirty="0">
                <a:latin typeface="Arial"/>
                <a:cs typeface="Arial"/>
              </a:rPr>
              <a:t>pénal. </a:t>
            </a:r>
            <a:r>
              <a:rPr sz="1000" spc="-20" dirty="0">
                <a:latin typeface="Arial"/>
                <a:cs typeface="Arial"/>
              </a:rPr>
              <a:t>Si </a:t>
            </a:r>
            <a:r>
              <a:rPr sz="1000" spc="-5" dirty="0">
                <a:latin typeface="Arial"/>
                <a:cs typeface="Arial"/>
              </a:rPr>
              <a:t>la discrimination </a:t>
            </a:r>
            <a:r>
              <a:rPr sz="1000" spc="10" dirty="0">
                <a:latin typeface="Arial"/>
                <a:cs typeface="Arial"/>
              </a:rPr>
              <a:t>est </a:t>
            </a:r>
            <a:r>
              <a:rPr sz="1000" spc="-25" dirty="0">
                <a:latin typeface="Arial"/>
                <a:cs typeface="Arial"/>
              </a:rPr>
              <a:t>avérée, </a:t>
            </a:r>
            <a:r>
              <a:rPr sz="1000" spc="-10" dirty="0">
                <a:latin typeface="Arial"/>
                <a:cs typeface="Arial"/>
              </a:rPr>
              <a:t>son </a:t>
            </a:r>
            <a:r>
              <a:rPr sz="1000" spc="-15" dirty="0">
                <a:latin typeface="Arial"/>
                <a:cs typeface="Arial"/>
              </a:rPr>
              <a:t>auteur </a:t>
            </a:r>
            <a:r>
              <a:rPr sz="1000" spc="-10" dirty="0">
                <a:latin typeface="Arial"/>
                <a:cs typeface="Arial"/>
              </a:rPr>
              <a:t>encourt </a:t>
            </a:r>
            <a:r>
              <a:rPr sz="1000" spc="-5" dirty="0">
                <a:latin typeface="Arial"/>
                <a:cs typeface="Arial"/>
              </a:rPr>
              <a:t>jusqu’à  </a:t>
            </a:r>
            <a:r>
              <a:rPr sz="1000" dirty="0">
                <a:latin typeface="Arial"/>
                <a:cs typeface="Arial"/>
              </a:rPr>
              <a:t>trois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ans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d’emprisonnement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45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35" dirty="0">
                <a:latin typeface="Arial"/>
                <a:cs typeface="Arial"/>
              </a:rPr>
              <a:t>000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€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d’amende.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Arial"/>
              <a:cs typeface="Arial"/>
            </a:endParaRPr>
          </a:p>
          <a:p>
            <a:pPr marL="228600" marR="1139190" indent="-153035">
              <a:lnSpc>
                <a:spcPct val="100000"/>
              </a:lnSpc>
              <a:buAutoNum type="alphaLcPeriod" startAt="2"/>
              <a:tabLst>
                <a:tab pos="229235" algn="l"/>
              </a:tabLst>
            </a:pPr>
            <a:r>
              <a:rPr sz="1200" dirty="0">
                <a:solidFill>
                  <a:srgbClr val="598396"/>
                </a:solidFill>
                <a:latin typeface="Arial"/>
                <a:cs typeface="Arial"/>
              </a:rPr>
              <a:t>comment </a:t>
            </a:r>
            <a:r>
              <a:rPr sz="1200" spc="-10" dirty="0">
                <a:solidFill>
                  <a:srgbClr val="598396"/>
                </a:solidFill>
                <a:latin typeface="Arial"/>
                <a:cs typeface="Arial"/>
              </a:rPr>
              <a:t>sensibiliser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au </a:t>
            </a:r>
            <a:r>
              <a:rPr sz="1200" spc="-35" dirty="0">
                <a:solidFill>
                  <a:srgbClr val="598396"/>
                </a:solidFill>
                <a:latin typeface="Arial"/>
                <a:cs typeface="Arial"/>
              </a:rPr>
              <a:t>mieux </a:t>
            </a:r>
            <a:r>
              <a:rPr sz="1200" spc="-5" dirty="0">
                <a:solidFill>
                  <a:srgbClr val="598396"/>
                </a:solidFill>
                <a:latin typeface="Arial"/>
                <a:cs typeface="Arial"/>
              </a:rPr>
              <a:t>les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usagers </a:t>
            </a:r>
            <a:r>
              <a:rPr sz="1200" spc="5" dirty="0">
                <a:solidFill>
                  <a:srgbClr val="598396"/>
                </a:solidFill>
                <a:latin typeface="Arial"/>
                <a:cs typeface="Arial"/>
              </a:rPr>
              <a:t>et </a:t>
            </a:r>
            <a:r>
              <a:rPr sz="1200" spc="-10" dirty="0">
                <a:solidFill>
                  <a:srgbClr val="598396"/>
                </a:solidFill>
                <a:latin typeface="Arial"/>
                <a:cs typeface="Arial"/>
              </a:rPr>
              <a:t>le </a:t>
            </a:r>
            <a:r>
              <a:rPr sz="1200" spc="-25" dirty="0">
                <a:solidFill>
                  <a:srgbClr val="598396"/>
                </a:solidFill>
                <a:latin typeface="Arial"/>
                <a:cs typeface="Arial"/>
              </a:rPr>
              <a:t>personnel 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de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ces </a:t>
            </a:r>
            <a:r>
              <a:rPr sz="1200" spc="-30" dirty="0">
                <a:solidFill>
                  <a:srgbClr val="598396"/>
                </a:solidFill>
                <a:latin typeface="Arial"/>
                <a:cs typeface="Arial"/>
              </a:rPr>
              <a:t>changements</a:t>
            </a:r>
            <a:r>
              <a:rPr sz="1200" spc="-60" dirty="0">
                <a:solidFill>
                  <a:srgbClr val="59839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59839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525"/>
              </a:spcBef>
            </a:pPr>
            <a:r>
              <a:rPr sz="1000" spc="-55" dirty="0">
                <a:latin typeface="Arial"/>
                <a:cs typeface="Arial"/>
              </a:rPr>
              <a:t>Pour </a:t>
            </a:r>
            <a:r>
              <a:rPr sz="1000" spc="-15" dirty="0">
                <a:latin typeface="Arial"/>
                <a:cs typeface="Arial"/>
              </a:rPr>
              <a:t>cela, </a:t>
            </a:r>
            <a:r>
              <a:rPr sz="1000" spc="10" dirty="0">
                <a:latin typeface="Arial"/>
                <a:cs typeface="Arial"/>
              </a:rPr>
              <a:t>il </a:t>
            </a:r>
            <a:r>
              <a:rPr sz="1000" spc="-30" dirty="0">
                <a:latin typeface="Arial"/>
                <a:cs typeface="Arial"/>
              </a:rPr>
              <a:t>vous </a:t>
            </a:r>
            <a:r>
              <a:rPr sz="1000" spc="-5" dirty="0">
                <a:latin typeface="Arial"/>
                <a:cs typeface="Arial"/>
              </a:rPr>
              <a:t>appartient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0" dirty="0">
                <a:latin typeface="Arial"/>
                <a:cs typeface="Arial"/>
              </a:rPr>
              <a:t>vous </a:t>
            </a:r>
            <a:r>
              <a:rPr sz="1000" spc="-15" dirty="0">
                <a:latin typeface="Arial"/>
                <a:cs typeface="Arial"/>
              </a:rPr>
              <a:t>assurer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15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63855" marR="69215" lvl="1" indent="-107950">
              <a:lnSpc>
                <a:spcPct val="100000"/>
              </a:lnSpc>
              <a:spcBef>
                <a:spcPts val="285"/>
              </a:spcBef>
              <a:buChar char="-"/>
              <a:tabLst>
                <a:tab pos="364490" algn="l"/>
              </a:tabLst>
            </a:pPr>
            <a:r>
              <a:rPr sz="1000" spc="-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prise </a:t>
            </a:r>
            <a:r>
              <a:rPr sz="1000" spc="-25" dirty="0">
                <a:latin typeface="Arial"/>
                <a:cs typeface="Arial"/>
              </a:rPr>
              <a:t>en </a:t>
            </a:r>
            <a:r>
              <a:rPr sz="1000" spc="-15" dirty="0">
                <a:latin typeface="Arial"/>
                <a:cs typeface="Arial"/>
              </a:rPr>
              <a:t>compte explicite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ces </a:t>
            </a:r>
            <a:r>
              <a:rPr sz="1000" spc="-20" dirty="0">
                <a:latin typeface="Arial"/>
                <a:cs typeface="Arial"/>
              </a:rPr>
              <a:t>nouvelles </a:t>
            </a:r>
            <a:r>
              <a:rPr sz="1000" spc="-5" dirty="0">
                <a:latin typeface="Arial"/>
                <a:cs typeface="Arial"/>
              </a:rPr>
              <a:t>dispositions </a:t>
            </a:r>
            <a:r>
              <a:rPr sz="1000" spc="-15" dirty="0">
                <a:latin typeface="Arial"/>
                <a:cs typeface="Arial"/>
              </a:rPr>
              <a:t>dans </a:t>
            </a:r>
            <a:r>
              <a:rPr sz="1000" spc="-25" dirty="0">
                <a:latin typeface="Arial"/>
                <a:cs typeface="Arial"/>
              </a:rPr>
              <a:t>votre </a:t>
            </a:r>
            <a:r>
              <a:rPr sz="1000" spc="-20" dirty="0">
                <a:latin typeface="Arial"/>
                <a:cs typeface="Arial"/>
              </a:rPr>
              <a:t>règlement </a:t>
            </a:r>
            <a:r>
              <a:rPr sz="1000" spc="-15" dirty="0">
                <a:latin typeface="Arial"/>
                <a:cs typeface="Arial"/>
              </a:rPr>
              <a:t>intérieur  </a:t>
            </a:r>
            <a:r>
              <a:rPr sz="1000" spc="-45" dirty="0">
                <a:latin typeface="Arial"/>
                <a:cs typeface="Arial"/>
              </a:rPr>
              <a:t>(avec </a:t>
            </a:r>
            <a:r>
              <a:rPr sz="1000" dirty="0">
                <a:latin typeface="Arial"/>
                <a:cs typeface="Arial"/>
              </a:rPr>
              <a:t>les </a:t>
            </a:r>
            <a:r>
              <a:rPr sz="1000" spc="-10" dirty="0">
                <a:latin typeface="Arial"/>
                <a:cs typeface="Arial"/>
              </a:rPr>
              <a:t>sanctions </a:t>
            </a:r>
            <a:r>
              <a:rPr sz="1000" spc="-30" dirty="0">
                <a:latin typeface="Arial"/>
                <a:cs typeface="Arial"/>
              </a:rPr>
              <a:t>prévues)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63855" marR="66675" lvl="1" indent="-107950">
              <a:lnSpc>
                <a:spcPct val="100000"/>
              </a:lnSpc>
              <a:spcBef>
                <a:spcPts val="284"/>
              </a:spcBef>
              <a:buChar char="-"/>
              <a:tabLst>
                <a:tab pos="364490" algn="l"/>
              </a:tabLst>
            </a:pPr>
            <a:r>
              <a:rPr sz="1000" dirty="0">
                <a:latin typeface="Arial"/>
                <a:cs typeface="Arial"/>
              </a:rPr>
              <a:t>l’organisation </a:t>
            </a:r>
            <a:r>
              <a:rPr sz="1000" spc="5" dirty="0">
                <a:latin typeface="Arial"/>
                <a:cs typeface="Arial"/>
              </a:rPr>
              <a:t>d’un </a:t>
            </a:r>
            <a:r>
              <a:rPr sz="1000" dirty="0">
                <a:latin typeface="Arial"/>
                <a:cs typeface="Arial"/>
              </a:rPr>
              <a:t>temps </a:t>
            </a:r>
            <a:r>
              <a:rPr sz="1000" spc="5" dirty="0">
                <a:latin typeface="Arial"/>
                <a:cs typeface="Arial"/>
              </a:rPr>
              <a:t>d’information </a:t>
            </a:r>
            <a:r>
              <a:rPr sz="1000" spc="-10" dirty="0">
                <a:latin typeface="Arial"/>
                <a:cs typeface="Arial"/>
              </a:rPr>
              <a:t>spécifique dans </a:t>
            </a:r>
            <a:r>
              <a:rPr sz="1000" dirty="0">
                <a:latin typeface="Arial"/>
                <a:cs typeface="Arial"/>
              </a:rPr>
              <a:t>le </a:t>
            </a:r>
            <a:r>
              <a:rPr sz="1000" spc="-20" dirty="0">
                <a:latin typeface="Arial"/>
                <a:cs typeface="Arial"/>
              </a:rPr>
              <a:t>cadre de vos </a:t>
            </a:r>
            <a:r>
              <a:rPr sz="1000" spc="-10" dirty="0">
                <a:latin typeface="Arial"/>
                <a:cs typeface="Arial"/>
              </a:rPr>
              <a:t>réunions </a:t>
            </a:r>
            <a:r>
              <a:rPr sz="1000" spc="-20" dirty="0">
                <a:latin typeface="Arial"/>
                <a:cs typeface="Arial"/>
              </a:rPr>
              <a:t>de  rentrée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63855" lvl="1" indent="-108585">
              <a:lnSpc>
                <a:spcPct val="100000"/>
              </a:lnSpc>
              <a:spcBef>
                <a:spcPts val="280"/>
              </a:spcBef>
              <a:buChar char="-"/>
              <a:tabLst>
                <a:tab pos="364490" algn="l"/>
              </a:tabLst>
            </a:pPr>
            <a:r>
              <a:rPr sz="1000" spc="5" dirty="0">
                <a:latin typeface="Arial"/>
                <a:cs typeface="Arial"/>
              </a:rPr>
              <a:t>l’insertion </a:t>
            </a:r>
            <a:r>
              <a:rPr sz="1000" spc="-10" dirty="0">
                <a:latin typeface="Arial"/>
                <a:cs typeface="Arial"/>
              </a:rPr>
              <a:t>d’une </a:t>
            </a:r>
            <a:r>
              <a:rPr sz="1000" spc="-20" dirty="0">
                <a:latin typeface="Arial"/>
                <a:cs typeface="Arial"/>
              </a:rPr>
              <a:t>rubrique spécifique </a:t>
            </a:r>
            <a:r>
              <a:rPr sz="1000" spc="-10" dirty="0">
                <a:latin typeface="Arial"/>
                <a:cs typeface="Arial"/>
              </a:rPr>
              <a:t>sur </a:t>
            </a:r>
            <a:r>
              <a:rPr sz="1000" spc="-25" dirty="0">
                <a:latin typeface="Arial"/>
                <a:cs typeface="Arial"/>
              </a:rPr>
              <a:t>votre </a:t>
            </a:r>
            <a:r>
              <a:rPr sz="1000" spc="5" dirty="0">
                <a:latin typeface="Arial"/>
                <a:cs typeface="Arial"/>
              </a:rPr>
              <a:t>site </a:t>
            </a:r>
            <a:r>
              <a:rPr sz="1000" spc="-5" dirty="0">
                <a:latin typeface="Arial"/>
                <a:cs typeface="Arial"/>
              </a:rPr>
              <a:t>internet</a:t>
            </a:r>
            <a:r>
              <a:rPr sz="1000" spc="-16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63855" marR="70485" lvl="1" indent="-107950">
              <a:lnSpc>
                <a:spcPct val="100000"/>
              </a:lnSpc>
              <a:spcBef>
                <a:spcPts val="285"/>
              </a:spcBef>
              <a:buChar char="-"/>
              <a:tabLst>
                <a:tab pos="364490" algn="l"/>
              </a:tabLst>
            </a:pPr>
            <a:r>
              <a:rPr sz="1000" dirty="0">
                <a:latin typeface="Arial"/>
                <a:cs typeface="Arial"/>
              </a:rPr>
              <a:t>la mise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5" dirty="0">
                <a:latin typeface="Arial"/>
                <a:cs typeface="Arial"/>
              </a:rPr>
              <a:t>disposition </a:t>
            </a:r>
            <a:r>
              <a:rPr sz="1000" spc="-20" dirty="0">
                <a:latin typeface="Arial"/>
                <a:cs typeface="Arial"/>
              </a:rPr>
              <a:t>de vos </a:t>
            </a:r>
            <a:r>
              <a:rPr sz="1000" spc="-10" dirty="0">
                <a:latin typeface="Arial"/>
                <a:cs typeface="Arial"/>
              </a:rPr>
              <a:t>usagers </a:t>
            </a:r>
            <a:r>
              <a:rPr sz="1000" spc="10" dirty="0">
                <a:latin typeface="Arial"/>
                <a:cs typeface="Arial"/>
              </a:rPr>
              <a:t>et </a:t>
            </a:r>
            <a:r>
              <a:rPr sz="1000" spc="-20" dirty="0">
                <a:latin typeface="Arial"/>
                <a:cs typeface="Arial"/>
              </a:rPr>
              <a:t>du </a:t>
            </a:r>
            <a:r>
              <a:rPr sz="1000" spc="-5" dirty="0">
                <a:latin typeface="Arial"/>
                <a:cs typeface="Arial"/>
              </a:rPr>
              <a:t>personnel, </a:t>
            </a:r>
            <a:r>
              <a:rPr sz="1000" spc="-10" dirty="0">
                <a:latin typeface="Arial"/>
                <a:cs typeface="Arial"/>
              </a:rPr>
              <a:t>dans </a:t>
            </a:r>
            <a:r>
              <a:rPr sz="1000" spc="-5" dirty="0">
                <a:latin typeface="Arial"/>
                <a:cs typeface="Arial"/>
              </a:rPr>
              <a:t>des </a:t>
            </a:r>
            <a:r>
              <a:rPr sz="1000" spc="-10" dirty="0">
                <a:latin typeface="Arial"/>
                <a:cs typeface="Arial"/>
              </a:rPr>
              <a:t>espaces </a:t>
            </a:r>
            <a:r>
              <a:rPr sz="1000" dirty="0">
                <a:latin typeface="Arial"/>
                <a:cs typeface="Arial"/>
              </a:rPr>
              <a:t>visibles </a:t>
            </a:r>
            <a:r>
              <a:rPr sz="1000" spc="10" dirty="0">
                <a:latin typeface="Arial"/>
                <a:cs typeface="Arial"/>
              </a:rPr>
              <a:t>et  </a:t>
            </a:r>
            <a:r>
              <a:rPr sz="1000" spc="-10" dirty="0">
                <a:latin typeface="Arial"/>
                <a:cs typeface="Arial"/>
              </a:rPr>
              <a:t>accessibles,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plaquettes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5" dirty="0">
                <a:latin typeface="Arial"/>
                <a:cs typeface="Arial"/>
              </a:rPr>
              <a:t>sensibilisation </a:t>
            </a:r>
            <a:r>
              <a:rPr sz="1000" spc="-25" dirty="0">
                <a:latin typeface="Arial"/>
                <a:cs typeface="Arial"/>
              </a:rPr>
              <a:t>que </a:t>
            </a:r>
            <a:r>
              <a:rPr sz="1000" spc="-5" dirty="0">
                <a:latin typeface="Arial"/>
                <a:cs typeface="Arial"/>
              </a:rPr>
              <a:t>le </a:t>
            </a:r>
            <a:r>
              <a:rPr sz="1000" spc="-10" dirty="0">
                <a:latin typeface="Arial"/>
                <a:cs typeface="Arial"/>
              </a:rPr>
              <a:t>ministère </a:t>
            </a:r>
            <a:r>
              <a:rPr sz="1000" spc="-30" dirty="0">
                <a:latin typeface="Arial"/>
                <a:cs typeface="Arial"/>
              </a:rPr>
              <a:t>vous</a:t>
            </a:r>
            <a:r>
              <a:rPr sz="1000" spc="-18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adressera.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53302" y="8653378"/>
            <a:ext cx="781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solidFill>
                  <a:srgbClr val="A1B1BA"/>
                </a:solidFill>
                <a:latin typeface="Oxygen-Sans"/>
                <a:cs typeface="Oxygen-Sans"/>
              </a:rPr>
              <a:t>9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002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0" y="9524"/>
                </a:moveTo>
                <a:lnTo>
                  <a:pt x="270001" y="9524"/>
                </a:lnTo>
                <a:lnTo>
                  <a:pt x="270001" y="0"/>
                </a:lnTo>
                <a:lnTo>
                  <a:pt x="0" y="0"/>
                </a:lnTo>
                <a:lnTo>
                  <a:pt x="0" y="9524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301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08000" y="442353"/>
            <a:ext cx="4500245" cy="0"/>
          </a:xfrm>
          <a:custGeom>
            <a:avLst/>
            <a:gdLst/>
            <a:ahLst/>
            <a:cxnLst/>
            <a:rect l="l" t="t" r="r" b="b"/>
            <a:pathLst>
              <a:path w="4500245">
                <a:moveTo>
                  <a:pt x="0" y="0"/>
                </a:moveTo>
                <a:lnTo>
                  <a:pt x="4500003" y="0"/>
                </a:lnTo>
              </a:path>
            </a:pathLst>
          </a:custGeom>
          <a:ln w="9525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8000" y="1113523"/>
            <a:ext cx="4500245" cy="0"/>
          </a:xfrm>
          <a:custGeom>
            <a:avLst/>
            <a:gdLst/>
            <a:ahLst/>
            <a:cxnLst/>
            <a:rect l="l" t="t" r="r" b="b"/>
            <a:pathLst>
              <a:path w="4500245">
                <a:moveTo>
                  <a:pt x="0" y="0"/>
                </a:moveTo>
                <a:lnTo>
                  <a:pt x="4500003" y="0"/>
                </a:lnTo>
              </a:path>
            </a:pathLst>
          </a:custGeom>
          <a:ln w="635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8000" y="1226235"/>
            <a:ext cx="4500245" cy="0"/>
          </a:xfrm>
          <a:custGeom>
            <a:avLst/>
            <a:gdLst/>
            <a:ahLst/>
            <a:cxnLst/>
            <a:rect l="l" t="t" r="r" b="b"/>
            <a:pathLst>
              <a:path w="4500245">
                <a:moveTo>
                  <a:pt x="0" y="0"/>
                </a:moveTo>
                <a:lnTo>
                  <a:pt x="4500003" y="0"/>
                </a:lnTo>
              </a:path>
            </a:pathLst>
          </a:custGeom>
          <a:ln w="9525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8000" y="3507994"/>
            <a:ext cx="4500245" cy="0"/>
          </a:xfrm>
          <a:custGeom>
            <a:avLst/>
            <a:gdLst/>
            <a:ahLst/>
            <a:cxnLst/>
            <a:rect l="l" t="t" r="r" b="b"/>
            <a:pathLst>
              <a:path w="4500245">
                <a:moveTo>
                  <a:pt x="0" y="0"/>
                </a:moveTo>
                <a:lnTo>
                  <a:pt x="4500003" y="0"/>
                </a:lnTo>
              </a:path>
            </a:pathLst>
          </a:custGeom>
          <a:ln w="9525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8000" y="4941163"/>
            <a:ext cx="4500245" cy="0"/>
          </a:xfrm>
          <a:custGeom>
            <a:avLst/>
            <a:gdLst/>
            <a:ahLst/>
            <a:cxnLst/>
            <a:rect l="l" t="t" r="r" b="b"/>
            <a:pathLst>
              <a:path w="4500245">
                <a:moveTo>
                  <a:pt x="0" y="0"/>
                </a:moveTo>
                <a:lnTo>
                  <a:pt x="4500003" y="0"/>
                </a:lnTo>
              </a:path>
            </a:pathLst>
          </a:custGeom>
          <a:ln w="635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8000" y="5663476"/>
            <a:ext cx="4500245" cy="0"/>
          </a:xfrm>
          <a:custGeom>
            <a:avLst/>
            <a:gdLst/>
            <a:ahLst/>
            <a:cxnLst/>
            <a:rect l="l" t="t" r="r" b="b"/>
            <a:pathLst>
              <a:path w="4500245">
                <a:moveTo>
                  <a:pt x="0" y="0"/>
                </a:moveTo>
                <a:lnTo>
                  <a:pt x="4500003" y="0"/>
                </a:lnTo>
              </a:path>
            </a:pathLst>
          </a:custGeom>
          <a:ln w="9525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5300" y="487413"/>
            <a:ext cx="45231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45" dirty="0">
                <a:solidFill>
                  <a:srgbClr val="6E6E6E"/>
                </a:solidFill>
                <a:latin typeface="Arial"/>
                <a:cs typeface="Arial"/>
              </a:rPr>
              <a:t>Pour </a:t>
            </a:r>
            <a:r>
              <a:rPr sz="1000" b="1" spc="-120" dirty="0">
                <a:solidFill>
                  <a:srgbClr val="6E6E6E"/>
                </a:solidFill>
                <a:latin typeface="Arial"/>
                <a:cs typeface="Arial"/>
              </a:rPr>
              <a:t>en </a:t>
            </a:r>
            <a:r>
              <a:rPr sz="1000" b="1" spc="-130" dirty="0">
                <a:solidFill>
                  <a:srgbClr val="6E6E6E"/>
                </a:solidFill>
                <a:latin typeface="Arial"/>
                <a:cs typeface="Arial"/>
              </a:rPr>
              <a:t>savoir </a:t>
            </a:r>
            <a:r>
              <a:rPr sz="1000" b="1" spc="-125" dirty="0">
                <a:solidFill>
                  <a:srgbClr val="6E6E6E"/>
                </a:solidFill>
                <a:latin typeface="Arial"/>
                <a:cs typeface="Arial"/>
              </a:rPr>
              <a:t>plus </a:t>
            </a:r>
            <a:r>
              <a:rPr sz="1000" b="1" spc="-130" dirty="0">
                <a:solidFill>
                  <a:srgbClr val="6E6E6E"/>
                </a:solidFill>
                <a:latin typeface="Arial"/>
                <a:cs typeface="Arial"/>
              </a:rPr>
              <a:t>sur </a:t>
            </a:r>
            <a:r>
              <a:rPr sz="1000" b="1" spc="-75" dirty="0">
                <a:solidFill>
                  <a:srgbClr val="6E6E6E"/>
                </a:solidFill>
                <a:latin typeface="Arial"/>
                <a:cs typeface="Arial"/>
              </a:rPr>
              <a:t>le</a:t>
            </a:r>
            <a:r>
              <a:rPr sz="1000" b="1" spc="-17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b="1" spc="-114" dirty="0">
                <a:solidFill>
                  <a:srgbClr val="6E6E6E"/>
                </a:solidFill>
                <a:latin typeface="Arial"/>
                <a:cs typeface="Arial"/>
              </a:rPr>
              <a:t>bizutage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145" dirty="0">
                <a:solidFill>
                  <a:srgbClr val="6E6E6E"/>
                </a:solidFill>
                <a:latin typeface="Arial"/>
                <a:cs typeface="Arial"/>
              </a:rPr>
              <a:t>Le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Comité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National </a:t>
            </a: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Contre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le </a:t>
            </a: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Bizutage </a:t>
            </a:r>
            <a:r>
              <a:rPr sz="1000" spc="-125" dirty="0">
                <a:solidFill>
                  <a:srgbClr val="6E6E6E"/>
                </a:solidFill>
                <a:latin typeface="Arial"/>
                <a:cs typeface="Arial"/>
              </a:rPr>
              <a:t>(CNCB),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met à votre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disposition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une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plaquette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d’information et 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sensibilisation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réalisée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en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juin </a:t>
            </a:r>
            <a:r>
              <a:rPr sz="1000" spc="-55" dirty="0">
                <a:solidFill>
                  <a:srgbClr val="6E6E6E"/>
                </a:solidFill>
                <a:latin typeface="Arial"/>
                <a:cs typeface="Arial"/>
              </a:rPr>
              <a:t>2017. </a:t>
            </a:r>
            <a:r>
              <a:rPr sz="1000" spc="-150" dirty="0">
                <a:solidFill>
                  <a:srgbClr val="6E6E6E"/>
                </a:solidFill>
                <a:latin typeface="Arial"/>
                <a:cs typeface="Arial"/>
              </a:rPr>
              <a:t>Vous </a:t>
            </a:r>
            <a:r>
              <a:rPr sz="1000" spc="-130" dirty="0">
                <a:solidFill>
                  <a:srgbClr val="6E6E6E"/>
                </a:solidFill>
                <a:latin typeface="Arial"/>
                <a:cs typeface="Arial"/>
              </a:rPr>
              <a:t>pouvez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la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télécharger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sur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le 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lien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suivant </a:t>
            </a:r>
            <a:r>
              <a:rPr sz="1000" spc="-40" dirty="0">
                <a:solidFill>
                  <a:srgbClr val="6E6E6E"/>
                </a:solidFill>
                <a:latin typeface="Arial"/>
                <a:cs typeface="Arial"/>
              </a:rPr>
              <a:t>:  </a:t>
            </a:r>
            <a:r>
              <a:rPr sz="1000" spc="-110" dirty="0">
                <a:solidFill>
                  <a:srgbClr val="009EE3"/>
                </a:solidFill>
                <a:latin typeface="Arial"/>
                <a:cs typeface="Arial"/>
                <a:hlinkClick r:id="rId2"/>
              </a:rPr>
              <a:t>http://www.contrelebizutage.fr/cncb_pictures/site/files/CNCB%20Plaquette%2030%2006%202017.pdf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7299" y="1684731"/>
            <a:ext cx="5100955" cy="3874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2-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20" dirty="0">
                <a:solidFill>
                  <a:srgbClr val="598396"/>
                </a:solidFill>
                <a:latin typeface="UnDotum"/>
                <a:cs typeface="UnDotum"/>
              </a:rPr>
              <a:t>S’assurer,</a:t>
            </a:r>
            <a:r>
              <a:rPr sz="1400" b="1" spc="-14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pour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les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structures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accueillant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des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mineurs,</a:t>
            </a:r>
            <a:endParaRPr sz="1400">
              <a:latin typeface="UnDotum"/>
              <a:cs typeface="UnDotum"/>
            </a:endParaRPr>
          </a:p>
          <a:p>
            <a:pPr marL="205104" marR="79375">
              <a:lnSpc>
                <a:spcPct val="100000"/>
              </a:lnSpc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que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n°119-</a:t>
            </a:r>
            <a:r>
              <a:rPr sz="1400" b="1" spc="-6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Enfance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en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Danger</a:t>
            </a:r>
            <a:r>
              <a:rPr sz="1400" b="1" spc="-6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soit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bien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affiché</a:t>
            </a:r>
            <a:r>
              <a:rPr sz="1400" b="1" spc="-6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dans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un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lieu  visible (obligation</a:t>
            </a:r>
            <a:r>
              <a:rPr sz="1400" b="1" spc="-13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légale)</a:t>
            </a:r>
            <a:endParaRPr sz="1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Comment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sensibiliser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au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mieux</a:t>
            </a:r>
            <a:r>
              <a:rPr sz="1000" b="1" spc="-4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les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usagers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et</a:t>
            </a:r>
            <a:r>
              <a:rPr sz="1000" b="1" spc="-4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le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personnel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de</a:t>
            </a:r>
            <a:r>
              <a:rPr sz="1000" b="1" spc="-4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l’existence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5" dirty="0">
                <a:solidFill>
                  <a:srgbClr val="598396"/>
                </a:solidFill>
                <a:latin typeface="UnDotum"/>
                <a:cs typeface="UnDotum"/>
              </a:rPr>
              <a:t>du</a:t>
            </a:r>
            <a:r>
              <a:rPr sz="1000" b="1" spc="-5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spc="-10" dirty="0">
                <a:solidFill>
                  <a:srgbClr val="598396"/>
                </a:solidFill>
                <a:latin typeface="UnDotum"/>
                <a:cs typeface="UnDotum"/>
              </a:rPr>
              <a:t>dispositif</a:t>
            </a:r>
            <a:r>
              <a:rPr sz="1000" b="1" spc="-4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000" b="1" dirty="0">
                <a:solidFill>
                  <a:srgbClr val="598396"/>
                </a:solidFill>
                <a:latin typeface="UnDotum"/>
                <a:cs typeface="UnDotum"/>
              </a:rPr>
              <a:t>?</a:t>
            </a:r>
            <a:endParaRPr sz="10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000" spc="-55" dirty="0">
                <a:latin typeface="Arial"/>
                <a:cs typeface="Arial"/>
              </a:rPr>
              <a:t>Pour </a:t>
            </a:r>
            <a:r>
              <a:rPr sz="1000" spc="-15" dirty="0">
                <a:latin typeface="Arial"/>
                <a:cs typeface="Arial"/>
              </a:rPr>
              <a:t>cela, </a:t>
            </a:r>
            <a:r>
              <a:rPr sz="1000" spc="10" dirty="0">
                <a:latin typeface="Arial"/>
                <a:cs typeface="Arial"/>
              </a:rPr>
              <a:t>il </a:t>
            </a:r>
            <a:r>
              <a:rPr sz="1000" spc="-30" dirty="0">
                <a:latin typeface="Arial"/>
                <a:cs typeface="Arial"/>
              </a:rPr>
              <a:t>vous </a:t>
            </a:r>
            <a:r>
              <a:rPr sz="1000" spc="-5" dirty="0">
                <a:latin typeface="Arial"/>
                <a:cs typeface="Arial"/>
              </a:rPr>
              <a:t>appartient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30" dirty="0">
                <a:latin typeface="Arial"/>
                <a:cs typeface="Arial"/>
              </a:rPr>
              <a:t>vous </a:t>
            </a:r>
            <a:r>
              <a:rPr sz="1000" spc="-15" dirty="0">
                <a:latin typeface="Arial"/>
                <a:cs typeface="Arial"/>
              </a:rPr>
              <a:t>assurer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15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00355" indent="-108585">
              <a:lnSpc>
                <a:spcPct val="100000"/>
              </a:lnSpc>
              <a:spcBef>
                <a:spcPts val="280"/>
              </a:spcBef>
              <a:buChar char="-"/>
              <a:tabLst>
                <a:tab pos="300990" algn="l"/>
              </a:tabLst>
            </a:pPr>
            <a:r>
              <a:rPr sz="1000" spc="5" dirty="0">
                <a:latin typeface="Arial"/>
                <a:cs typeface="Arial"/>
              </a:rPr>
              <a:t>l’insertion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d’une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mention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sur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dispositif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sur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votre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site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internet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;</a:t>
            </a:r>
            <a:endParaRPr sz="1000">
              <a:latin typeface="Arial"/>
              <a:cs typeface="Arial"/>
            </a:endParaRPr>
          </a:p>
          <a:p>
            <a:pPr marL="300355" marR="5080" indent="-107950">
              <a:lnSpc>
                <a:spcPct val="100000"/>
              </a:lnSpc>
              <a:spcBef>
                <a:spcPts val="285"/>
              </a:spcBef>
              <a:buChar char="-"/>
              <a:tabLst>
                <a:tab pos="300990" algn="l"/>
              </a:tabLst>
            </a:pPr>
            <a:r>
              <a:rPr sz="1000" spc="-10" dirty="0">
                <a:latin typeface="Arial"/>
                <a:cs typeface="Arial"/>
              </a:rPr>
              <a:t>la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mise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disposition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(outre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l’affichage)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vos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usagers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et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du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personnel,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dans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des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espaces  </a:t>
            </a:r>
            <a:r>
              <a:rPr sz="1000" spc="-10" dirty="0">
                <a:latin typeface="Arial"/>
                <a:cs typeface="Arial"/>
              </a:rPr>
              <a:t>visibles </a:t>
            </a:r>
            <a:r>
              <a:rPr sz="1000" spc="5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accessibles,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plaquettes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1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sensibilisation.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785"/>
              </a:spcBef>
            </a:pPr>
            <a:r>
              <a:rPr sz="1000" b="1" spc="-145" dirty="0">
                <a:solidFill>
                  <a:srgbClr val="6E6E6E"/>
                </a:solidFill>
                <a:latin typeface="Arial"/>
                <a:cs typeface="Arial"/>
              </a:rPr>
              <a:t>Pour  </a:t>
            </a:r>
            <a:r>
              <a:rPr sz="1000" b="1" spc="-120" dirty="0">
                <a:solidFill>
                  <a:srgbClr val="6E6E6E"/>
                </a:solidFill>
                <a:latin typeface="Arial"/>
                <a:cs typeface="Arial"/>
              </a:rPr>
              <a:t>en </a:t>
            </a:r>
            <a:r>
              <a:rPr sz="1000" b="1" spc="-130" dirty="0">
                <a:solidFill>
                  <a:srgbClr val="6E6E6E"/>
                </a:solidFill>
                <a:latin typeface="Arial"/>
                <a:cs typeface="Arial"/>
              </a:rPr>
              <a:t>savoir  </a:t>
            </a:r>
            <a:r>
              <a:rPr sz="1000" b="1" spc="-125" dirty="0">
                <a:solidFill>
                  <a:srgbClr val="6E6E6E"/>
                </a:solidFill>
                <a:latin typeface="Arial"/>
                <a:cs typeface="Arial"/>
              </a:rPr>
              <a:t>plus  </a:t>
            </a:r>
            <a:r>
              <a:rPr sz="1000" b="1" spc="-130" dirty="0">
                <a:solidFill>
                  <a:srgbClr val="6E6E6E"/>
                </a:solidFill>
                <a:latin typeface="Arial"/>
                <a:cs typeface="Arial"/>
              </a:rPr>
              <a:t>sur  </a:t>
            </a:r>
            <a:r>
              <a:rPr sz="1000" b="1" spc="-75" dirty="0">
                <a:solidFill>
                  <a:srgbClr val="6E6E6E"/>
                </a:solidFill>
                <a:latin typeface="Arial"/>
                <a:cs typeface="Arial"/>
              </a:rPr>
              <a:t>le </a:t>
            </a:r>
            <a:r>
              <a:rPr sz="1000" b="1" spc="-100" dirty="0">
                <a:solidFill>
                  <a:srgbClr val="6E6E6E"/>
                </a:solidFill>
                <a:latin typeface="Arial"/>
                <a:cs typeface="Arial"/>
              </a:rPr>
              <a:t>dispositif </a:t>
            </a:r>
            <a:r>
              <a:rPr sz="1000" b="1" spc="-110" dirty="0">
                <a:solidFill>
                  <a:srgbClr val="6E6E6E"/>
                </a:solidFill>
                <a:latin typeface="Arial"/>
                <a:cs typeface="Arial"/>
              </a:rPr>
              <a:t>d’écoute </a:t>
            </a:r>
            <a:r>
              <a:rPr sz="1000" b="1" spc="-125" dirty="0">
                <a:solidFill>
                  <a:srgbClr val="6E6E6E"/>
                </a:solidFill>
                <a:latin typeface="Arial"/>
                <a:cs typeface="Arial"/>
              </a:rPr>
              <a:t>géré  </a:t>
            </a:r>
            <a:r>
              <a:rPr sz="1000" b="1" spc="-110" dirty="0">
                <a:solidFill>
                  <a:srgbClr val="6E6E6E"/>
                </a:solidFill>
                <a:latin typeface="Arial"/>
                <a:cs typeface="Arial"/>
              </a:rPr>
              <a:t>par </a:t>
            </a:r>
            <a:r>
              <a:rPr sz="1000" b="1" spc="-75" dirty="0">
                <a:solidFill>
                  <a:srgbClr val="6E6E6E"/>
                </a:solidFill>
                <a:latin typeface="Arial"/>
                <a:cs typeface="Arial"/>
              </a:rPr>
              <a:t>le </a:t>
            </a:r>
            <a:r>
              <a:rPr sz="1000" b="1" spc="-200" dirty="0">
                <a:solidFill>
                  <a:srgbClr val="6E6E6E"/>
                </a:solidFill>
                <a:latin typeface="Arial"/>
                <a:cs typeface="Arial"/>
              </a:rPr>
              <a:t>SNATED</a:t>
            </a:r>
            <a:r>
              <a:rPr sz="1000" b="1" spc="-19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b="1" spc="-95" dirty="0">
                <a:solidFill>
                  <a:srgbClr val="6E6E6E"/>
                </a:solidFill>
                <a:latin typeface="Arial"/>
                <a:cs typeface="Arial"/>
              </a:rPr>
              <a:t>(Allo </a:t>
            </a:r>
            <a:r>
              <a:rPr sz="1000" b="1" spc="-45" dirty="0">
                <a:solidFill>
                  <a:srgbClr val="6E6E6E"/>
                </a:solidFill>
                <a:latin typeface="Arial"/>
                <a:cs typeface="Arial"/>
              </a:rPr>
              <a:t>119)</a:t>
            </a:r>
            <a:endParaRPr sz="10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</a:pPr>
            <a:r>
              <a:rPr sz="1000" spc="-114" dirty="0">
                <a:solidFill>
                  <a:srgbClr val="6E6E6E"/>
                </a:solidFill>
                <a:latin typeface="Arial"/>
                <a:cs typeface="Arial"/>
              </a:rPr>
              <a:t>Consultez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le 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lien</a:t>
            </a:r>
            <a:r>
              <a:rPr sz="1000" spc="-25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suivant:</a:t>
            </a:r>
            <a:endParaRPr sz="10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</a:pPr>
            <a:r>
              <a:rPr sz="1000" u="sng" spc="-6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3"/>
              </a:rPr>
              <a:t>http://www.allo119.gouv.fr/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</a:pPr>
            <a:r>
              <a:rPr sz="1000" b="1" spc="-145" dirty="0">
                <a:solidFill>
                  <a:srgbClr val="6E6E6E"/>
                </a:solidFill>
                <a:latin typeface="Arial"/>
                <a:cs typeface="Arial"/>
              </a:rPr>
              <a:t>Pour </a:t>
            </a:r>
            <a:r>
              <a:rPr sz="1000" b="1" spc="-165" dirty="0">
                <a:solidFill>
                  <a:srgbClr val="6E6E6E"/>
                </a:solidFill>
                <a:latin typeface="Arial"/>
                <a:cs typeface="Arial"/>
              </a:rPr>
              <a:t>vous</a:t>
            </a:r>
            <a:r>
              <a:rPr sz="1000" b="1" spc="-12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b="1" spc="-135" dirty="0">
                <a:solidFill>
                  <a:srgbClr val="6E6E6E"/>
                </a:solidFill>
                <a:latin typeface="Arial"/>
                <a:cs typeface="Arial"/>
              </a:rPr>
              <a:t>accompagner</a:t>
            </a:r>
            <a:endParaRPr sz="1000">
              <a:latin typeface="Arial"/>
              <a:cs typeface="Arial"/>
            </a:endParaRPr>
          </a:p>
          <a:p>
            <a:pPr marL="300355" marR="288290">
              <a:lnSpc>
                <a:spcPct val="100000"/>
              </a:lnSpc>
            </a:pPr>
            <a:r>
              <a:rPr sz="1000" spc="-145" dirty="0">
                <a:solidFill>
                  <a:srgbClr val="6E6E6E"/>
                </a:solidFill>
                <a:latin typeface="Arial"/>
                <a:cs typeface="Arial"/>
              </a:rPr>
              <a:t>Le </a:t>
            </a:r>
            <a:r>
              <a:rPr sz="1000" spc="-200" dirty="0">
                <a:solidFill>
                  <a:srgbClr val="6E6E6E"/>
                </a:solidFill>
                <a:latin typeface="Arial"/>
                <a:cs typeface="Arial"/>
              </a:rPr>
              <a:t>SNATED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met à votre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disposition </a:t>
            </a:r>
            <a:r>
              <a:rPr sz="1000" spc="-120" dirty="0">
                <a:solidFill>
                  <a:srgbClr val="6E6E6E"/>
                </a:solidFill>
                <a:latin typeface="Arial"/>
                <a:cs typeface="Arial"/>
              </a:rPr>
              <a:t>deux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plaquettes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d’information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et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sensibilisation. </a:t>
            </a:r>
            <a:r>
              <a:rPr sz="1000" spc="-150" dirty="0">
                <a:solidFill>
                  <a:srgbClr val="6E6E6E"/>
                </a:solidFill>
                <a:latin typeface="Arial"/>
                <a:cs typeface="Arial"/>
              </a:rPr>
              <a:t>Vous </a:t>
            </a:r>
            <a:r>
              <a:rPr sz="1000" spc="-130" dirty="0">
                <a:solidFill>
                  <a:srgbClr val="6E6E6E"/>
                </a:solidFill>
                <a:latin typeface="Arial"/>
                <a:cs typeface="Arial"/>
              </a:rPr>
              <a:t>pouvez 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les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télécharger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sur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le 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lien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suivant </a:t>
            </a:r>
            <a:r>
              <a:rPr sz="1000" spc="-40" dirty="0">
                <a:solidFill>
                  <a:srgbClr val="6E6E6E"/>
                </a:solidFill>
                <a:latin typeface="Arial"/>
                <a:cs typeface="Arial"/>
              </a:rPr>
              <a:t>:  </a:t>
            </a:r>
            <a:r>
              <a:rPr sz="1000" u="sng" spc="-60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4"/>
              </a:rPr>
              <a:t>http://www.allo119.gouv.fr/sites/default/files/content/animation/animation_119.pdf </a:t>
            </a:r>
            <a:r>
              <a:rPr sz="1000" spc="-60" dirty="0">
                <a:solidFill>
                  <a:srgbClr val="009EE3"/>
                </a:solidFill>
                <a:latin typeface="Arial"/>
                <a:cs typeface="Arial"/>
              </a:rPr>
              <a:t> </a:t>
            </a:r>
            <a:r>
              <a:rPr sz="1000" spc="-90" dirty="0">
                <a:solidFill>
                  <a:srgbClr val="009EE3"/>
                </a:solidFill>
                <a:latin typeface="Arial"/>
                <a:cs typeface="Arial"/>
                <a:hlinkClick r:id="rId5"/>
              </a:rPr>
              <a:t>http://www.allo119.gouv.fr/sites/default/files/upload/content/documentation/plaquette_snated-def.pdf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300355" marR="292735">
              <a:lnSpc>
                <a:spcPct val="100000"/>
              </a:lnSpc>
            </a:pPr>
            <a:r>
              <a:rPr sz="1000" spc="-130" dirty="0">
                <a:solidFill>
                  <a:srgbClr val="6E6E6E"/>
                </a:solidFill>
                <a:latin typeface="Arial"/>
                <a:cs typeface="Arial"/>
              </a:rPr>
              <a:t>Sachez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que </a:t>
            </a:r>
            <a:r>
              <a:rPr sz="1000" spc="-120" dirty="0">
                <a:solidFill>
                  <a:srgbClr val="6E6E6E"/>
                </a:solidFill>
                <a:latin typeface="Arial"/>
                <a:cs typeface="Arial"/>
              </a:rPr>
              <a:t>vous </a:t>
            </a:r>
            <a:r>
              <a:rPr sz="1000" spc="-125" dirty="0">
                <a:solidFill>
                  <a:srgbClr val="6E6E6E"/>
                </a:solidFill>
                <a:latin typeface="Arial"/>
                <a:cs typeface="Arial"/>
              </a:rPr>
              <a:t>pouvez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également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télécharger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sur 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le lien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suivant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d’autres </a:t>
            </a:r>
            <a:r>
              <a:rPr sz="1000" spc="-65" dirty="0">
                <a:solidFill>
                  <a:srgbClr val="6E6E6E"/>
                </a:solidFill>
                <a:latin typeface="Arial"/>
                <a:cs typeface="Arial"/>
              </a:rPr>
              <a:t>outils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de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prévention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en  </a:t>
            </a:r>
            <a:r>
              <a:rPr sz="1000" spc="-70" dirty="0">
                <a:solidFill>
                  <a:srgbClr val="6E6E6E"/>
                </a:solidFill>
                <a:latin typeface="Arial"/>
                <a:cs typeface="Arial"/>
              </a:rPr>
              <a:t>lien </a:t>
            </a:r>
            <a:r>
              <a:rPr sz="1000" spc="-130" dirty="0">
                <a:solidFill>
                  <a:srgbClr val="6E6E6E"/>
                </a:solidFill>
                <a:latin typeface="Arial"/>
                <a:cs typeface="Arial"/>
              </a:rPr>
              <a:t>avec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le </a:t>
            </a:r>
            <a:r>
              <a:rPr sz="1000" spc="-35" dirty="0">
                <a:solidFill>
                  <a:srgbClr val="6E6E6E"/>
                </a:solidFill>
                <a:latin typeface="Arial"/>
                <a:cs typeface="Arial"/>
              </a:rPr>
              <a:t>n°119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tels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des</a:t>
            </a:r>
            <a:r>
              <a:rPr sz="1000" spc="-185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affiches.</a:t>
            </a:r>
            <a:endParaRPr sz="10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</a:pPr>
            <a:r>
              <a:rPr sz="1000" u="sng" spc="-80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6"/>
              </a:rPr>
              <a:t>http://www.allo119.gouv.fr/communication-documentation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1899" y="5969571"/>
            <a:ext cx="5157470" cy="1794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0504" marR="454659" indent="-19304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3-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Renforcer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la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sensibilisation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de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votre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personnel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et</a:t>
            </a:r>
            <a:r>
              <a:rPr sz="1400" b="1" spc="-7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usagers 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vis-à-vis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des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conséquences juridiques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des</a:t>
            </a:r>
            <a:r>
              <a:rPr sz="1400" b="1" spc="-315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violences</a:t>
            </a:r>
            <a:endParaRPr sz="1400">
              <a:latin typeface="UnDotum"/>
              <a:cs typeface="UnDotum"/>
            </a:endParaRPr>
          </a:p>
          <a:p>
            <a:pPr marL="230504">
              <a:lnSpc>
                <a:spcPct val="100000"/>
              </a:lnSpc>
            </a:pPr>
            <a:r>
              <a:rPr sz="1400" b="1" dirty="0">
                <a:solidFill>
                  <a:srgbClr val="598396"/>
                </a:solidFill>
                <a:latin typeface="UnDotum"/>
                <a:cs typeface="UnDotum"/>
              </a:rPr>
              <a:t>à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caractère sexuel </a:t>
            </a:r>
            <a:r>
              <a:rPr sz="1400" b="1" spc="-10" dirty="0">
                <a:solidFill>
                  <a:srgbClr val="598396"/>
                </a:solidFill>
                <a:latin typeface="UnDotum"/>
                <a:cs typeface="UnDotum"/>
              </a:rPr>
              <a:t>et du</a:t>
            </a:r>
            <a:r>
              <a:rPr sz="1400" b="1" spc="-320" dirty="0">
                <a:solidFill>
                  <a:srgbClr val="598396"/>
                </a:solidFill>
                <a:latin typeface="UnDotum"/>
                <a:cs typeface="UnDotum"/>
              </a:rPr>
              <a:t> </a:t>
            </a:r>
            <a:r>
              <a:rPr sz="1400" b="1" spc="-15" dirty="0">
                <a:solidFill>
                  <a:srgbClr val="598396"/>
                </a:solidFill>
                <a:latin typeface="UnDotum"/>
                <a:cs typeface="UnDotum"/>
              </a:rPr>
              <a:t>bizutage</a:t>
            </a:r>
            <a:endParaRPr sz="1400">
              <a:latin typeface="UnDotum"/>
              <a:cs typeface="UnDotum"/>
            </a:endParaRPr>
          </a:p>
          <a:p>
            <a:pPr marL="38100" marR="30480" indent="-635" algn="just">
              <a:lnSpc>
                <a:spcPct val="100000"/>
              </a:lnSpc>
              <a:spcBef>
                <a:spcPts val="484"/>
              </a:spcBef>
            </a:pPr>
            <a:r>
              <a:rPr sz="1000" spc="-50" dirty="0">
                <a:latin typeface="Arial"/>
                <a:cs typeface="Arial"/>
              </a:rPr>
              <a:t>Parmi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outils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mis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votre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disposition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par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ministère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Sports,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la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deuxième</a:t>
            </a:r>
            <a:r>
              <a:rPr sz="825" spc="-52" baseline="35353" dirty="0">
                <a:latin typeface="Arial"/>
                <a:cs typeface="Arial"/>
              </a:rPr>
              <a:t>4</a:t>
            </a:r>
            <a:r>
              <a:rPr sz="825" spc="112" baseline="35353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édition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du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60" dirty="0">
                <a:latin typeface="Arial"/>
                <a:cs typeface="Arial"/>
              </a:rPr>
              <a:t>«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i="1" spc="-25" dirty="0">
                <a:latin typeface="Arial"/>
                <a:cs typeface="Arial"/>
              </a:rPr>
              <a:t>petit  </a:t>
            </a:r>
            <a:r>
              <a:rPr sz="1000" i="1" spc="-45" dirty="0">
                <a:latin typeface="Arial"/>
                <a:cs typeface="Arial"/>
              </a:rPr>
              <a:t>guide</a:t>
            </a:r>
            <a:r>
              <a:rPr sz="1000" i="1" spc="-90" dirty="0">
                <a:latin typeface="Arial"/>
                <a:cs typeface="Arial"/>
              </a:rPr>
              <a:t> </a:t>
            </a:r>
            <a:r>
              <a:rPr sz="1000" i="1" spc="-35" dirty="0">
                <a:latin typeface="Arial"/>
                <a:cs typeface="Arial"/>
              </a:rPr>
              <a:t>juridique</a:t>
            </a:r>
            <a:r>
              <a:rPr sz="1000" i="1" spc="-80" dirty="0">
                <a:latin typeface="Arial"/>
                <a:cs typeface="Arial"/>
              </a:rPr>
              <a:t> </a:t>
            </a:r>
            <a:r>
              <a:rPr sz="1000" spc="-160" dirty="0">
                <a:latin typeface="Arial"/>
                <a:cs typeface="Arial"/>
              </a:rPr>
              <a:t>»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relatif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la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prévention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incivilités,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violences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et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discriminations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dans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le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sport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est  </a:t>
            </a:r>
            <a:r>
              <a:rPr sz="1000" spc="-40" dirty="0">
                <a:latin typeface="Arial"/>
                <a:cs typeface="Arial"/>
              </a:rPr>
              <a:t>recommandée.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Spécialement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élaboré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pour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séances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de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formation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mais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aussi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de</a:t>
            </a:r>
            <a:r>
              <a:rPr sz="1000" spc="-9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sensibilisation,  </a:t>
            </a:r>
            <a:r>
              <a:rPr sz="1000" spc="-30" dirty="0">
                <a:latin typeface="Arial"/>
                <a:cs typeface="Arial"/>
              </a:rPr>
              <a:t>ce </a:t>
            </a:r>
            <a:r>
              <a:rPr sz="1000" spc="-35" dirty="0">
                <a:latin typeface="Arial"/>
                <a:cs typeface="Arial"/>
              </a:rPr>
              <a:t>nouvel </a:t>
            </a:r>
            <a:r>
              <a:rPr sz="1000" spc="-5" dirty="0">
                <a:latin typeface="Arial"/>
                <a:cs typeface="Arial"/>
              </a:rPr>
              <a:t>outil</a:t>
            </a:r>
            <a:r>
              <a:rPr sz="825" spc="-7" baseline="35353" dirty="0">
                <a:latin typeface="Arial"/>
                <a:cs typeface="Arial"/>
              </a:rPr>
              <a:t>5 </a:t>
            </a:r>
            <a:r>
              <a:rPr sz="1000" spc="-30" dirty="0">
                <a:latin typeface="Arial"/>
                <a:cs typeface="Arial"/>
              </a:rPr>
              <a:t>du </a:t>
            </a:r>
            <a:r>
              <a:rPr sz="1000" spc="-20" dirty="0">
                <a:latin typeface="Arial"/>
                <a:cs typeface="Arial"/>
              </a:rPr>
              <a:t>ministère </a:t>
            </a:r>
            <a:r>
              <a:rPr sz="1000" spc="-30" dirty="0">
                <a:latin typeface="Arial"/>
                <a:cs typeface="Arial"/>
              </a:rPr>
              <a:t>propose </a:t>
            </a:r>
            <a:r>
              <a:rPr sz="1000" spc="-25" dirty="0">
                <a:latin typeface="Arial"/>
                <a:cs typeface="Arial"/>
              </a:rPr>
              <a:t>d’aborder </a:t>
            </a:r>
            <a:r>
              <a:rPr sz="1000" spc="-10" dirty="0">
                <a:latin typeface="Arial"/>
                <a:cs typeface="Arial"/>
              </a:rPr>
              <a:t>les </a:t>
            </a:r>
            <a:r>
              <a:rPr sz="1000" spc="-20" dirty="0">
                <a:latin typeface="Arial"/>
                <a:cs typeface="Arial"/>
              </a:rPr>
              <a:t>différentes </a:t>
            </a:r>
            <a:r>
              <a:rPr sz="1000" spc="-25" dirty="0">
                <a:latin typeface="Arial"/>
                <a:cs typeface="Arial"/>
              </a:rPr>
              <a:t>problématiques </a:t>
            </a:r>
            <a:r>
              <a:rPr sz="1000" spc="-15" dirty="0">
                <a:latin typeface="Arial"/>
                <a:cs typeface="Arial"/>
              </a:rPr>
              <a:t>sous </a:t>
            </a:r>
            <a:r>
              <a:rPr sz="1000" spc="-30" dirty="0">
                <a:latin typeface="Arial"/>
                <a:cs typeface="Arial"/>
              </a:rPr>
              <a:t>un </a:t>
            </a:r>
            <a:r>
              <a:rPr sz="1000" spc="-35" dirty="0">
                <a:latin typeface="Arial"/>
                <a:cs typeface="Arial"/>
              </a:rPr>
              <a:t>angle  </a:t>
            </a:r>
            <a:r>
              <a:rPr sz="1000" spc="-25" dirty="0">
                <a:latin typeface="Arial"/>
                <a:cs typeface="Arial"/>
              </a:rPr>
              <a:t>juridique (dont </a:t>
            </a:r>
            <a:r>
              <a:rPr sz="1000" spc="-10" dirty="0">
                <a:latin typeface="Arial"/>
                <a:cs typeface="Arial"/>
              </a:rPr>
              <a:t>les </a:t>
            </a:r>
            <a:r>
              <a:rPr sz="1000" spc="-30" dirty="0">
                <a:latin typeface="Arial"/>
                <a:cs typeface="Arial"/>
              </a:rPr>
              <a:t>violences </a:t>
            </a:r>
            <a:r>
              <a:rPr sz="1000" spc="-20" dirty="0">
                <a:latin typeface="Arial"/>
                <a:cs typeface="Arial"/>
              </a:rPr>
              <a:t>à </a:t>
            </a:r>
            <a:r>
              <a:rPr sz="1000" spc="-30" dirty="0">
                <a:latin typeface="Arial"/>
                <a:cs typeface="Arial"/>
              </a:rPr>
              <a:t>caractère sexuel </a:t>
            </a:r>
            <a:r>
              <a:rPr sz="1000" dirty="0">
                <a:latin typeface="Arial"/>
                <a:cs typeface="Arial"/>
              </a:rPr>
              <a:t>et </a:t>
            </a:r>
            <a:r>
              <a:rPr sz="1000" spc="-10" dirty="0">
                <a:latin typeface="Arial"/>
                <a:cs typeface="Arial"/>
              </a:rPr>
              <a:t>le </a:t>
            </a:r>
            <a:r>
              <a:rPr sz="1000" spc="-35" dirty="0">
                <a:latin typeface="Arial"/>
                <a:cs typeface="Arial"/>
              </a:rPr>
              <a:t>bizutage). </a:t>
            </a:r>
            <a:r>
              <a:rPr sz="1000" spc="-60" dirty="0">
                <a:latin typeface="Arial"/>
                <a:cs typeface="Arial"/>
              </a:rPr>
              <a:t>Pour </a:t>
            </a:r>
            <a:r>
              <a:rPr sz="1000" spc="-35" dirty="0">
                <a:latin typeface="Arial"/>
                <a:cs typeface="Arial"/>
              </a:rPr>
              <a:t>rendre </a:t>
            </a:r>
            <a:r>
              <a:rPr sz="1000" spc="-25" dirty="0">
                <a:latin typeface="Arial"/>
                <a:cs typeface="Arial"/>
              </a:rPr>
              <a:t>l’approche </a:t>
            </a:r>
            <a:r>
              <a:rPr sz="1000" spc="-30" dirty="0">
                <a:latin typeface="Arial"/>
                <a:cs typeface="Arial"/>
              </a:rPr>
              <a:t>juridique  </a:t>
            </a:r>
            <a:r>
              <a:rPr sz="1000" spc="-40" dirty="0">
                <a:latin typeface="Arial"/>
                <a:cs typeface="Arial"/>
              </a:rPr>
              <a:t>encore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plus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accessible,</a:t>
            </a:r>
            <a:r>
              <a:rPr sz="1000" spc="-12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chaque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problématique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est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construite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autour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points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clés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à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transmettre.  </a:t>
            </a:r>
            <a:r>
              <a:rPr sz="1000" spc="-30" dirty="0">
                <a:latin typeface="Arial"/>
                <a:cs typeface="Arial"/>
              </a:rPr>
              <a:t>Sont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également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proposés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questions/réponses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mises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en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situation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juridiques.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19999" y="8123394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07299" y="8165745"/>
            <a:ext cx="1579880" cy="326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285" indent="-10922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121920" algn="l"/>
              </a:tabLst>
            </a:pPr>
            <a:r>
              <a:rPr sz="750" spc="-15" dirty="0">
                <a:latin typeface="Arial"/>
                <a:cs typeface="Arial"/>
              </a:rPr>
              <a:t>Disponible à </a:t>
            </a:r>
            <a:r>
              <a:rPr sz="750" spc="-5" dirty="0">
                <a:latin typeface="Arial"/>
                <a:cs typeface="Arial"/>
              </a:rPr>
              <a:t>partir </a:t>
            </a:r>
            <a:r>
              <a:rPr sz="750" spc="-20" dirty="0">
                <a:latin typeface="Arial"/>
                <a:cs typeface="Arial"/>
              </a:rPr>
              <a:t>d’Octobre</a:t>
            </a:r>
            <a:r>
              <a:rPr sz="750" spc="-60" dirty="0">
                <a:latin typeface="Arial"/>
                <a:cs typeface="Arial"/>
              </a:rPr>
              <a:t> </a:t>
            </a:r>
            <a:r>
              <a:rPr sz="750" spc="15" dirty="0">
                <a:latin typeface="Arial"/>
                <a:cs typeface="Arial"/>
              </a:rPr>
              <a:t>2018.</a:t>
            </a:r>
            <a:endParaRPr sz="750">
              <a:latin typeface="Arial"/>
              <a:cs typeface="Arial"/>
            </a:endParaRPr>
          </a:p>
          <a:p>
            <a:pPr marL="121285" indent="-109220">
              <a:lnSpc>
                <a:spcPct val="100000"/>
              </a:lnSpc>
              <a:spcBef>
                <a:spcPts val="565"/>
              </a:spcBef>
              <a:buAutoNum type="arabicPeriod" startAt="4"/>
              <a:tabLst>
                <a:tab pos="121920" algn="l"/>
              </a:tabLst>
            </a:pPr>
            <a:r>
              <a:rPr sz="750" spc="5" dirty="0">
                <a:latin typeface="Arial"/>
                <a:cs typeface="Arial"/>
              </a:rPr>
              <a:t>crée </a:t>
            </a:r>
            <a:r>
              <a:rPr sz="750" spc="-20" dirty="0">
                <a:latin typeface="Arial"/>
                <a:cs typeface="Arial"/>
              </a:rPr>
              <a:t>en</a:t>
            </a:r>
            <a:r>
              <a:rPr sz="750" spc="-50" dirty="0">
                <a:latin typeface="Arial"/>
                <a:cs typeface="Arial"/>
              </a:rPr>
              <a:t> </a:t>
            </a:r>
            <a:r>
              <a:rPr sz="750" spc="15" dirty="0">
                <a:latin typeface="Arial"/>
                <a:cs typeface="Arial"/>
              </a:rPr>
              <a:t>2018.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635231"/>
            <a:ext cx="270510" cy="9525"/>
          </a:xfrm>
          <a:custGeom>
            <a:avLst/>
            <a:gdLst/>
            <a:ahLst/>
            <a:cxnLst/>
            <a:rect l="l" t="t" r="r" b="b"/>
            <a:pathLst>
              <a:path w="270510" h="9525">
                <a:moveTo>
                  <a:pt x="269999" y="0"/>
                </a:moveTo>
                <a:lnTo>
                  <a:pt x="0" y="0"/>
                </a:lnTo>
                <a:lnTo>
                  <a:pt x="0" y="9524"/>
                </a:lnTo>
                <a:lnTo>
                  <a:pt x="269999" y="9524"/>
                </a:lnTo>
                <a:lnTo>
                  <a:pt x="269999" y="0"/>
                </a:lnTo>
                <a:close/>
              </a:path>
            </a:pathLst>
          </a:custGeom>
          <a:solidFill>
            <a:srgbClr val="A1B1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4437" y="3482423"/>
            <a:ext cx="144145" cy="511683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800" spc="-80" dirty="0">
                <a:solidFill>
                  <a:srgbClr val="A1B1BA"/>
                </a:solidFill>
                <a:latin typeface="Arial"/>
                <a:cs typeface="Arial"/>
              </a:rPr>
              <a:t>VADE-MECUM</a:t>
            </a:r>
            <a:r>
              <a:rPr sz="800" spc="-25" dirty="0">
                <a:solidFill>
                  <a:srgbClr val="A1B1BA"/>
                </a:solidFill>
                <a:latin typeface="Arial"/>
                <a:cs typeface="Arial"/>
              </a:rPr>
              <a:t> </a:t>
            </a:r>
            <a:r>
              <a:rPr sz="800" spc="55" dirty="0">
                <a:solidFill>
                  <a:srgbClr val="E94C16"/>
                </a:solidFill>
                <a:latin typeface="Arial"/>
                <a:cs typeface="Arial"/>
              </a:rPr>
              <a:t>poUr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E94C16"/>
                </a:solidFill>
                <a:latin typeface="Arial"/>
                <a:cs typeface="Arial"/>
              </a:rPr>
              <a:t>MiEUx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préVEnir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40" dirty="0">
                <a:solidFill>
                  <a:srgbClr val="E94C16"/>
                </a:solidFill>
                <a:latin typeface="Arial"/>
                <a:cs typeface="Arial"/>
              </a:rPr>
              <a:t>Et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70" dirty="0">
                <a:solidFill>
                  <a:srgbClr val="E94C16"/>
                </a:solidFill>
                <a:latin typeface="Arial"/>
                <a:cs typeface="Arial"/>
              </a:rPr>
              <a:t>réAgir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E94C16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20" dirty="0">
                <a:solidFill>
                  <a:srgbClr val="E94C16"/>
                </a:solidFill>
                <a:latin typeface="Arial"/>
                <a:cs typeface="Arial"/>
              </a:rPr>
              <a:t>MAtièrE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E94C16"/>
                </a:solidFill>
                <a:latin typeface="Arial"/>
                <a:cs typeface="Arial"/>
              </a:rPr>
              <a:t>DE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ViolEnCEs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E94C16"/>
                </a:solidFill>
                <a:latin typeface="Arial"/>
                <a:cs typeface="Arial"/>
              </a:rPr>
              <a:t>à</a:t>
            </a:r>
            <a:r>
              <a:rPr sz="800" spc="-25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CArACtèrE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E94C16"/>
                </a:solidFill>
                <a:latin typeface="Arial"/>
                <a:cs typeface="Arial"/>
              </a:rPr>
              <a:t>sExUEl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E94C16"/>
                </a:solidFill>
                <a:latin typeface="Arial"/>
                <a:cs typeface="Arial"/>
              </a:rPr>
              <a:t>DAns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60" dirty="0">
                <a:solidFill>
                  <a:srgbClr val="E94C16"/>
                </a:solidFill>
                <a:latin typeface="Arial"/>
                <a:cs typeface="Arial"/>
              </a:rPr>
              <a:t>lE</a:t>
            </a:r>
            <a:r>
              <a:rPr sz="800" spc="-20" dirty="0">
                <a:solidFill>
                  <a:srgbClr val="E94C16"/>
                </a:solidFill>
                <a:latin typeface="Arial"/>
                <a:cs typeface="Arial"/>
              </a:rPr>
              <a:t> </a:t>
            </a:r>
            <a:r>
              <a:rPr sz="800" spc="105" dirty="0">
                <a:solidFill>
                  <a:srgbClr val="E94C16"/>
                </a:solidFill>
                <a:latin typeface="Arial"/>
                <a:cs typeface="Arial"/>
              </a:rPr>
              <a:t>sport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706" y="8237744"/>
            <a:ext cx="5470525" cy="548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6080" marR="5080">
              <a:lnSpc>
                <a:spcPct val="100000"/>
              </a:lnSpc>
              <a:spcBef>
                <a:spcPts val="100"/>
              </a:spcBef>
            </a:pPr>
            <a:r>
              <a:rPr sz="750" spc="15" dirty="0">
                <a:latin typeface="Arial"/>
                <a:cs typeface="Arial"/>
              </a:rPr>
              <a:t>6.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20" dirty="0">
                <a:latin typeface="Arial"/>
                <a:cs typeface="Arial"/>
              </a:rPr>
              <a:t>Dont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la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loi</a:t>
            </a:r>
            <a:r>
              <a:rPr sz="750" spc="-35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n°2017-86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20" dirty="0">
                <a:latin typeface="Arial"/>
                <a:cs typeface="Arial"/>
              </a:rPr>
              <a:t>du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25" dirty="0">
                <a:latin typeface="Arial"/>
                <a:cs typeface="Arial"/>
              </a:rPr>
              <a:t>27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25" dirty="0">
                <a:latin typeface="Arial"/>
                <a:cs typeface="Arial"/>
              </a:rPr>
              <a:t>janvier</a:t>
            </a:r>
            <a:r>
              <a:rPr sz="750" spc="-35" dirty="0">
                <a:latin typeface="Arial"/>
                <a:cs typeface="Arial"/>
              </a:rPr>
              <a:t> </a:t>
            </a:r>
            <a:r>
              <a:rPr sz="750" spc="25" dirty="0">
                <a:latin typeface="Arial"/>
                <a:cs typeface="Arial"/>
              </a:rPr>
              <a:t>2017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15" dirty="0">
                <a:latin typeface="Arial"/>
                <a:cs typeface="Arial"/>
              </a:rPr>
              <a:t>relative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15" dirty="0">
                <a:latin typeface="Arial"/>
                <a:cs typeface="Arial"/>
              </a:rPr>
              <a:t>à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l’égalité</a:t>
            </a:r>
            <a:r>
              <a:rPr sz="750" spc="-35" dirty="0">
                <a:latin typeface="Arial"/>
                <a:cs typeface="Arial"/>
              </a:rPr>
              <a:t> </a:t>
            </a:r>
            <a:r>
              <a:rPr sz="750" dirty="0">
                <a:latin typeface="Arial"/>
                <a:cs typeface="Arial"/>
              </a:rPr>
              <a:t>et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15" dirty="0">
                <a:latin typeface="Arial"/>
                <a:cs typeface="Arial"/>
              </a:rPr>
              <a:t>à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la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20" dirty="0">
                <a:latin typeface="Arial"/>
                <a:cs typeface="Arial"/>
              </a:rPr>
              <a:t>citoyenneté</a:t>
            </a:r>
            <a:r>
              <a:rPr sz="750" spc="-35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(dispositions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20" dirty="0">
                <a:latin typeface="Arial"/>
                <a:cs typeface="Arial"/>
              </a:rPr>
              <a:t>en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10" dirty="0">
                <a:latin typeface="Arial"/>
                <a:cs typeface="Arial"/>
              </a:rPr>
              <a:t>lien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35" dirty="0">
                <a:latin typeface="Arial"/>
                <a:cs typeface="Arial"/>
              </a:rPr>
              <a:t>avec </a:t>
            </a:r>
            <a:r>
              <a:rPr sz="750" spc="-5" dirty="0">
                <a:latin typeface="Arial"/>
                <a:cs typeface="Arial"/>
              </a:rPr>
              <a:t>le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15" dirty="0">
                <a:latin typeface="Arial"/>
                <a:cs typeface="Arial"/>
              </a:rPr>
              <a:t>renforcement</a:t>
            </a:r>
            <a:r>
              <a:rPr sz="750" spc="-40" dirty="0">
                <a:latin typeface="Arial"/>
                <a:cs typeface="Arial"/>
              </a:rPr>
              <a:t> </a:t>
            </a:r>
            <a:r>
              <a:rPr sz="750" spc="-25" dirty="0">
                <a:latin typeface="Arial"/>
                <a:cs typeface="Arial"/>
              </a:rPr>
              <a:t>de  </a:t>
            </a:r>
            <a:r>
              <a:rPr sz="750" spc="-5" dirty="0">
                <a:latin typeface="Arial"/>
                <a:cs typeface="Arial"/>
              </a:rPr>
              <a:t>la </a:t>
            </a:r>
            <a:r>
              <a:rPr sz="750" dirty="0">
                <a:latin typeface="Arial"/>
                <a:cs typeface="Arial"/>
              </a:rPr>
              <a:t>lutte </a:t>
            </a:r>
            <a:r>
              <a:rPr sz="750" spc="-15" dirty="0">
                <a:latin typeface="Arial"/>
                <a:cs typeface="Arial"/>
              </a:rPr>
              <a:t>contre </a:t>
            </a:r>
            <a:r>
              <a:rPr sz="750" spc="-5" dirty="0">
                <a:latin typeface="Arial"/>
                <a:cs typeface="Arial"/>
              </a:rPr>
              <a:t>le </a:t>
            </a:r>
            <a:r>
              <a:rPr sz="750" spc="-25" dirty="0">
                <a:latin typeface="Arial"/>
                <a:cs typeface="Arial"/>
              </a:rPr>
              <a:t>bizutage) </a:t>
            </a:r>
            <a:r>
              <a:rPr sz="750" dirty="0">
                <a:latin typeface="Arial"/>
                <a:cs typeface="Arial"/>
              </a:rPr>
              <a:t>et </a:t>
            </a:r>
            <a:r>
              <a:rPr sz="750" spc="-5" dirty="0">
                <a:latin typeface="Arial"/>
                <a:cs typeface="Arial"/>
              </a:rPr>
              <a:t>la loi </a:t>
            </a:r>
            <a:r>
              <a:rPr sz="750" spc="-15" dirty="0">
                <a:latin typeface="Arial"/>
                <a:cs typeface="Arial"/>
              </a:rPr>
              <a:t>n° </a:t>
            </a:r>
            <a:r>
              <a:rPr sz="750" spc="5" dirty="0">
                <a:latin typeface="Arial"/>
                <a:cs typeface="Arial"/>
              </a:rPr>
              <a:t>2018-703 </a:t>
            </a:r>
            <a:r>
              <a:rPr sz="750" spc="-20" dirty="0">
                <a:latin typeface="Arial"/>
                <a:cs typeface="Arial"/>
              </a:rPr>
              <a:t>du </a:t>
            </a:r>
            <a:r>
              <a:rPr sz="750" spc="30" dirty="0">
                <a:latin typeface="Arial"/>
                <a:cs typeface="Arial"/>
              </a:rPr>
              <a:t>3 </a:t>
            </a:r>
            <a:r>
              <a:rPr sz="750" spc="-10" dirty="0">
                <a:latin typeface="Arial"/>
                <a:cs typeface="Arial"/>
              </a:rPr>
              <a:t>août </a:t>
            </a:r>
            <a:r>
              <a:rPr sz="750" spc="25" dirty="0">
                <a:latin typeface="Arial"/>
                <a:cs typeface="Arial"/>
              </a:rPr>
              <a:t>2018</a:t>
            </a:r>
            <a:r>
              <a:rPr sz="750" spc="-140" dirty="0">
                <a:latin typeface="Arial"/>
                <a:cs typeface="Arial"/>
              </a:rPr>
              <a:t> </a:t>
            </a:r>
            <a:r>
              <a:rPr sz="750" spc="-15" dirty="0">
                <a:latin typeface="Arial"/>
                <a:cs typeface="Arial"/>
              </a:rPr>
              <a:t>renforçant </a:t>
            </a:r>
            <a:r>
              <a:rPr sz="750" spc="-5" dirty="0">
                <a:latin typeface="Arial"/>
                <a:cs typeface="Arial"/>
              </a:rPr>
              <a:t>la </a:t>
            </a:r>
            <a:r>
              <a:rPr sz="750" dirty="0">
                <a:latin typeface="Arial"/>
                <a:cs typeface="Arial"/>
              </a:rPr>
              <a:t>lutte </a:t>
            </a:r>
            <a:r>
              <a:rPr sz="750" spc="-15" dirty="0">
                <a:latin typeface="Arial"/>
                <a:cs typeface="Arial"/>
              </a:rPr>
              <a:t>contre </a:t>
            </a:r>
            <a:r>
              <a:rPr sz="750" spc="-5" dirty="0">
                <a:latin typeface="Arial"/>
                <a:cs typeface="Arial"/>
              </a:rPr>
              <a:t>les </a:t>
            </a:r>
            <a:r>
              <a:rPr sz="750" spc="-20" dirty="0">
                <a:latin typeface="Arial"/>
                <a:cs typeface="Arial"/>
              </a:rPr>
              <a:t>violences </a:t>
            </a:r>
            <a:r>
              <a:rPr sz="750" spc="-15" dirty="0">
                <a:latin typeface="Arial"/>
                <a:cs typeface="Arial"/>
              </a:rPr>
              <a:t>sexuelles </a:t>
            </a:r>
            <a:r>
              <a:rPr sz="750" dirty="0">
                <a:latin typeface="Arial"/>
                <a:cs typeface="Arial"/>
              </a:rPr>
              <a:t>et </a:t>
            </a:r>
            <a:r>
              <a:rPr sz="750" spc="-10" dirty="0">
                <a:latin typeface="Arial"/>
                <a:cs typeface="Arial"/>
              </a:rPr>
              <a:t>sexistes.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700" spc="-15" dirty="0">
                <a:solidFill>
                  <a:srgbClr val="A1B1BA"/>
                </a:solidFill>
                <a:latin typeface="Oxygen-Sans"/>
                <a:cs typeface="Oxygen-Sans"/>
              </a:rPr>
              <a:t>10</a:t>
            </a:r>
            <a:endParaRPr sz="700">
              <a:latin typeface="Oxygen-Sans"/>
              <a:cs typeface="Oxygen-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28000" y="442353"/>
            <a:ext cx="4500245" cy="0"/>
          </a:xfrm>
          <a:custGeom>
            <a:avLst/>
            <a:gdLst/>
            <a:ahLst/>
            <a:cxnLst/>
            <a:rect l="l" t="t" r="r" b="b"/>
            <a:pathLst>
              <a:path w="4500245">
                <a:moveTo>
                  <a:pt x="0" y="0"/>
                </a:moveTo>
                <a:lnTo>
                  <a:pt x="4500003" y="0"/>
                </a:lnTo>
              </a:path>
            </a:pathLst>
          </a:custGeom>
          <a:ln w="9525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8000" y="1531035"/>
            <a:ext cx="4500245" cy="0"/>
          </a:xfrm>
          <a:custGeom>
            <a:avLst/>
            <a:gdLst/>
            <a:ahLst/>
            <a:cxnLst/>
            <a:rect l="l" t="t" r="r" b="b"/>
            <a:pathLst>
              <a:path w="4500245">
                <a:moveTo>
                  <a:pt x="0" y="0"/>
                </a:moveTo>
                <a:lnTo>
                  <a:pt x="4500003" y="0"/>
                </a:lnTo>
              </a:path>
            </a:pathLst>
          </a:custGeom>
          <a:ln w="9525">
            <a:solidFill>
              <a:srgbClr val="6E6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9900" y="487413"/>
            <a:ext cx="45764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2384" algn="just">
              <a:lnSpc>
                <a:spcPct val="100000"/>
              </a:lnSpc>
              <a:spcBef>
                <a:spcPts val="100"/>
              </a:spcBef>
            </a:pPr>
            <a:r>
              <a:rPr sz="1000" b="1" spc="-145" dirty="0">
                <a:solidFill>
                  <a:srgbClr val="6E6E6E"/>
                </a:solidFill>
                <a:latin typeface="Arial"/>
                <a:cs typeface="Arial"/>
              </a:rPr>
              <a:t>Pour </a:t>
            </a:r>
            <a:r>
              <a:rPr sz="1000" b="1" spc="-75" dirty="0">
                <a:solidFill>
                  <a:srgbClr val="6E6E6E"/>
                </a:solidFill>
                <a:latin typeface="Arial"/>
                <a:cs typeface="Arial"/>
              </a:rPr>
              <a:t>aller </a:t>
            </a:r>
            <a:r>
              <a:rPr sz="1000" b="1" spc="-125" dirty="0">
                <a:solidFill>
                  <a:srgbClr val="6E6E6E"/>
                </a:solidFill>
                <a:latin typeface="Arial"/>
                <a:cs typeface="Arial"/>
              </a:rPr>
              <a:t>plus </a:t>
            </a:r>
            <a:r>
              <a:rPr sz="1000" b="1" spc="-100" dirty="0">
                <a:solidFill>
                  <a:srgbClr val="6E6E6E"/>
                </a:solidFill>
                <a:latin typeface="Arial"/>
                <a:cs typeface="Arial"/>
              </a:rPr>
              <a:t>loin </a:t>
            </a:r>
            <a:r>
              <a:rPr sz="1000" b="1" spc="-130" dirty="0">
                <a:solidFill>
                  <a:srgbClr val="6E6E6E"/>
                </a:solidFill>
                <a:latin typeface="Arial"/>
                <a:cs typeface="Arial"/>
              </a:rPr>
              <a:t>sur </a:t>
            </a:r>
            <a:r>
              <a:rPr sz="1000" b="1" spc="-105" dirty="0">
                <a:solidFill>
                  <a:srgbClr val="6E6E6E"/>
                </a:solidFill>
                <a:latin typeface="Arial"/>
                <a:cs typeface="Arial"/>
              </a:rPr>
              <a:t>les </a:t>
            </a:r>
            <a:r>
              <a:rPr sz="1000" b="1" spc="-100" dirty="0">
                <a:solidFill>
                  <a:srgbClr val="6E6E6E"/>
                </a:solidFill>
                <a:latin typeface="Arial"/>
                <a:cs typeface="Arial"/>
              </a:rPr>
              <a:t>outils </a:t>
            </a:r>
            <a:r>
              <a:rPr sz="1000" b="1" spc="-120" dirty="0">
                <a:solidFill>
                  <a:srgbClr val="6E6E6E"/>
                </a:solidFill>
                <a:latin typeface="Arial"/>
                <a:cs typeface="Arial"/>
              </a:rPr>
              <a:t>de prévention </a:t>
            </a:r>
            <a:r>
              <a:rPr sz="1000" b="1" spc="-80" dirty="0">
                <a:solidFill>
                  <a:srgbClr val="6E6E6E"/>
                </a:solidFill>
                <a:latin typeface="Arial"/>
                <a:cs typeface="Arial"/>
              </a:rPr>
              <a:t>à </a:t>
            </a:r>
            <a:r>
              <a:rPr sz="1000" b="1" spc="-120" dirty="0">
                <a:solidFill>
                  <a:srgbClr val="6E6E6E"/>
                </a:solidFill>
                <a:latin typeface="Arial"/>
                <a:cs typeface="Arial"/>
              </a:rPr>
              <a:t>votre </a:t>
            </a:r>
            <a:r>
              <a:rPr sz="1000" b="1" spc="-114" dirty="0">
                <a:solidFill>
                  <a:srgbClr val="6E6E6E"/>
                </a:solidFill>
                <a:latin typeface="Arial"/>
                <a:cs typeface="Arial"/>
              </a:rPr>
              <a:t>disposition </a:t>
            </a:r>
            <a:r>
              <a:rPr sz="1000" b="1" spc="-70" dirty="0">
                <a:solidFill>
                  <a:srgbClr val="6E6E6E"/>
                </a:solidFill>
                <a:latin typeface="Arial"/>
                <a:cs typeface="Arial"/>
              </a:rPr>
              <a:t>et </a:t>
            </a:r>
            <a:r>
              <a:rPr sz="1000" b="1" spc="-105" dirty="0">
                <a:solidFill>
                  <a:srgbClr val="6E6E6E"/>
                </a:solidFill>
                <a:latin typeface="Arial"/>
                <a:cs typeface="Arial"/>
              </a:rPr>
              <a:t>les </a:t>
            </a:r>
            <a:r>
              <a:rPr sz="1000" b="1" spc="-110" dirty="0">
                <a:solidFill>
                  <a:srgbClr val="6E6E6E"/>
                </a:solidFill>
                <a:latin typeface="Arial"/>
                <a:cs typeface="Arial"/>
              </a:rPr>
              <a:t>références juridiques  </a:t>
            </a:r>
            <a:r>
              <a:rPr sz="1000" b="1" spc="-90" dirty="0">
                <a:solidFill>
                  <a:srgbClr val="6E6E6E"/>
                </a:solidFill>
                <a:latin typeface="Arial"/>
                <a:cs typeface="Arial"/>
              </a:rPr>
              <a:t>clés</a:t>
            </a:r>
            <a:r>
              <a:rPr sz="825" b="1" spc="-135" baseline="35353" dirty="0">
                <a:solidFill>
                  <a:srgbClr val="6E6E6E"/>
                </a:solidFill>
                <a:latin typeface="Arial"/>
                <a:cs typeface="Arial"/>
              </a:rPr>
              <a:t>6</a:t>
            </a:r>
            <a:endParaRPr sz="825" baseline="35353">
              <a:latin typeface="Arial"/>
              <a:cs typeface="Arial"/>
            </a:endParaRPr>
          </a:p>
          <a:p>
            <a:pPr marL="38100" algn="just">
              <a:lnSpc>
                <a:spcPct val="100000"/>
              </a:lnSpc>
            </a:pP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N’hésitez pas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à prendre </a:t>
            </a:r>
            <a:r>
              <a:rPr sz="1000" spc="-85" dirty="0">
                <a:solidFill>
                  <a:srgbClr val="6E6E6E"/>
                </a:solidFill>
                <a:latin typeface="Arial"/>
                <a:cs typeface="Arial"/>
              </a:rPr>
              <a:t>contact </a:t>
            </a:r>
            <a:r>
              <a:rPr sz="1000" spc="-130" dirty="0">
                <a:solidFill>
                  <a:srgbClr val="6E6E6E"/>
                </a:solidFill>
                <a:latin typeface="Arial"/>
                <a:cs typeface="Arial"/>
              </a:rPr>
              <a:t>avec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6E6E6E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38100" marR="30480" algn="just">
              <a:lnSpc>
                <a:spcPct val="100000"/>
              </a:lnSpc>
            </a:pP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David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Brinquin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(chargé de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mission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éthique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et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valeurs </a:t>
            </a:r>
            <a:r>
              <a:rPr sz="1000" spc="-95" dirty="0">
                <a:solidFill>
                  <a:srgbClr val="6E6E6E"/>
                </a:solidFill>
                <a:latin typeface="Arial"/>
                <a:cs typeface="Arial"/>
              </a:rPr>
              <a:t>du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sport-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bureau </a:t>
            </a:r>
            <a:r>
              <a:rPr sz="1000" spc="-120" dirty="0">
                <a:solidFill>
                  <a:srgbClr val="6E6E6E"/>
                </a:solidFill>
                <a:latin typeface="Arial"/>
                <a:cs typeface="Arial"/>
              </a:rPr>
              <a:t>DSB1-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direction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des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sports) </a:t>
            </a:r>
            <a:r>
              <a:rPr sz="1000" spc="-45" dirty="0">
                <a:solidFill>
                  <a:srgbClr val="6E6E6E"/>
                </a:solidFill>
                <a:latin typeface="Arial"/>
                <a:cs typeface="Arial"/>
              </a:rPr>
              <a:t>-  </a:t>
            </a:r>
            <a:r>
              <a:rPr sz="1000" u="sng" spc="-95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2"/>
              </a:rPr>
              <a:t>david.brinquin@sports.gouv.fr</a:t>
            </a:r>
            <a:r>
              <a:rPr sz="1000" spc="-95" dirty="0">
                <a:solidFill>
                  <a:srgbClr val="009EE3"/>
                </a:solidFill>
                <a:latin typeface="Arial"/>
                <a:cs typeface="Arial"/>
                <a:hlinkClick r:id="rId2"/>
              </a:rPr>
              <a:t>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ou </a:t>
            </a:r>
            <a:r>
              <a:rPr sz="1000" u="sng" spc="-114" dirty="0">
                <a:solidFill>
                  <a:srgbClr val="009EE3"/>
                </a:solidFill>
                <a:uFill>
                  <a:solidFill>
                    <a:srgbClr val="009EE3"/>
                  </a:solidFill>
                </a:uFill>
                <a:latin typeface="Arial"/>
                <a:cs typeface="Arial"/>
                <a:hlinkClick r:id="rId3"/>
              </a:rPr>
              <a:t>DS.B1@sports.gouv.fr</a:t>
            </a:r>
            <a:r>
              <a:rPr sz="1000" spc="-114" dirty="0">
                <a:solidFill>
                  <a:srgbClr val="009EE3"/>
                </a:solidFill>
                <a:latin typeface="Arial"/>
                <a:cs typeface="Arial"/>
                <a:hlinkClick r:id="rId3"/>
              </a:rPr>
              <a:t> </a:t>
            </a:r>
            <a:r>
              <a:rPr sz="1000" spc="-30" dirty="0">
                <a:solidFill>
                  <a:srgbClr val="6E6E6E"/>
                </a:solidFill>
                <a:latin typeface="Arial"/>
                <a:cs typeface="Arial"/>
              </a:rPr>
              <a:t>/objet </a:t>
            </a:r>
            <a:r>
              <a:rPr sz="1000" spc="-40" dirty="0">
                <a:solidFill>
                  <a:srgbClr val="6E6E6E"/>
                </a:solidFill>
                <a:latin typeface="Arial"/>
                <a:cs typeface="Arial"/>
              </a:rPr>
              <a:t>: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prévention violences </a:t>
            </a:r>
            <a:r>
              <a:rPr sz="1000" spc="-100" dirty="0">
                <a:solidFill>
                  <a:srgbClr val="6E6E6E"/>
                </a:solidFill>
                <a:latin typeface="Arial"/>
                <a:cs typeface="Arial"/>
              </a:rPr>
              <a:t>à </a:t>
            </a:r>
            <a:r>
              <a:rPr sz="1000" spc="-90" dirty="0">
                <a:solidFill>
                  <a:srgbClr val="6E6E6E"/>
                </a:solidFill>
                <a:latin typeface="Arial"/>
                <a:cs typeface="Arial"/>
              </a:rPr>
              <a:t>caractère  </a:t>
            </a:r>
            <a:r>
              <a:rPr sz="1000" spc="-110" dirty="0">
                <a:solidFill>
                  <a:srgbClr val="6E6E6E"/>
                </a:solidFill>
                <a:latin typeface="Arial"/>
                <a:cs typeface="Arial"/>
              </a:rPr>
              <a:t>sexuel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et </a:t>
            </a:r>
            <a:r>
              <a:rPr sz="1000" spc="-105" dirty="0">
                <a:solidFill>
                  <a:srgbClr val="6E6E6E"/>
                </a:solidFill>
                <a:latin typeface="Arial"/>
                <a:cs typeface="Arial"/>
              </a:rPr>
              <a:t>bizutage dans </a:t>
            </a:r>
            <a:r>
              <a:rPr sz="1000" spc="-75" dirty="0">
                <a:solidFill>
                  <a:srgbClr val="6E6E6E"/>
                </a:solidFill>
                <a:latin typeface="Arial"/>
                <a:cs typeface="Arial"/>
              </a:rPr>
              <a:t>le</a:t>
            </a:r>
            <a:r>
              <a:rPr sz="1000" spc="40" dirty="0">
                <a:solidFill>
                  <a:srgbClr val="6E6E6E"/>
                </a:solidFill>
                <a:latin typeface="Arial"/>
                <a:cs typeface="Arial"/>
              </a:rPr>
              <a:t> </a:t>
            </a:r>
            <a:r>
              <a:rPr sz="1000" spc="-80" dirty="0">
                <a:solidFill>
                  <a:srgbClr val="6E6E6E"/>
                </a:solidFill>
                <a:latin typeface="Arial"/>
                <a:cs typeface="Arial"/>
              </a:rPr>
              <a:t>sport.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0000" y="8195395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7963</Words>
  <Application>Microsoft Office PowerPoint</Application>
  <PresentationFormat>Personnalisé</PresentationFormat>
  <Paragraphs>570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2" baseType="lpstr">
      <vt:lpstr>Arial</vt:lpstr>
      <vt:lpstr>Calibri</vt:lpstr>
      <vt:lpstr>Oxygen-Sans</vt:lpstr>
      <vt:lpstr>UnDotum</vt:lpstr>
      <vt:lpstr>Office Theme</vt:lpstr>
      <vt:lpstr>Vade-mecum</vt:lpstr>
      <vt:lpstr>Sommaire</vt:lpstr>
      <vt:lpstr>Présentation PowerPoint</vt:lpstr>
      <vt:lpstr>PARTIE 1 - MIEUX PRÉVENIR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PARTIE 2 - MIEUX RÉAGIR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Vade-mecum</dc:title>
  <dc:creator>CommFFBSQ</dc:creator>
  <cp:lastModifiedBy>Comm FFBSQ</cp:lastModifiedBy>
  <cp:revision>1</cp:revision>
  <dcterms:created xsi:type="dcterms:W3CDTF">2020-02-04T11:11:48Z</dcterms:created>
  <dcterms:modified xsi:type="dcterms:W3CDTF">2020-02-05T12:46:28Z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2020-02-04T00:00:00Z</vt:filetime>
  </property>
</Properties>
</file>